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366" y="-90"/>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a:off x="0" y="1200150"/>
            <a:ext cx="9144000" cy="2743199"/>
          </a:xfrm>
          <a:prstGeom prst="rect">
            <a:avLst/>
          </a:prstGeom>
          <a:solidFill>
            <a:schemeClr val="dk1">
              <a:alpha val="20000"/>
            </a:schemeClr>
          </a:solidFill>
          <a:ln>
            <a:noFill/>
          </a:ln>
        </p:spPr>
        <p:txBody>
          <a:bodyPr lIns="91425" tIns="45700" rIns="91425" bIns="45700" anchor="ctr" anchorCtr="0">
            <a:noAutofit/>
          </a:bodyPr>
          <a:lstStyle/>
          <a:p>
            <a:pPr>
              <a:spcBef>
                <a:spcPts val="0"/>
              </a:spcBef>
              <a:buNone/>
            </a:pPr>
            <a:endParaRPr/>
          </a:p>
        </p:txBody>
      </p:sp>
      <p:grpSp>
        <p:nvGrpSpPr>
          <p:cNvPr id="10" name="Shape 10"/>
          <p:cNvGrpSpPr/>
          <p:nvPr/>
        </p:nvGrpSpPr>
        <p:grpSpPr>
          <a:xfrm>
            <a:off x="0" y="-1078"/>
            <a:ext cx="1827407" cy="5144627"/>
            <a:chOff x="0" y="-1438"/>
            <a:chExt cx="798029" cy="6859503"/>
          </a:xfrm>
        </p:grpSpPr>
        <p:sp>
          <p:nvSpPr>
            <p:cNvPr id="11" name="Shape 11"/>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sp>
          <p:nvSpPr>
            <p:cNvPr id="12" name="Shape 12"/>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13" name="Shape 13"/>
          <p:cNvGrpSpPr/>
          <p:nvPr/>
        </p:nvGrpSpPr>
        <p:grpSpPr>
          <a:xfrm flipH="1">
            <a:off x="7316591" y="0"/>
            <a:ext cx="1827407" cy="5144627"/>
            <a:chOff x="0" y="-1438"/>
            <a:chExt cx="798029" cy="6859503"/>
          </a:xfrm>
        </p:grpSpPr>
        <p:sp>
          <p:nvSpPr>
            <p:cNvPr id="14" name="Shape 14"/>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sp>
          <p:nvSpPr>
            <p:cNvPr id="15" name="Shape 15"/>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16" name="Shape 16"/>
          <p:cNvSpPr txBox="1">
            <a:spLocks noGrp="1"/>
          </p:cNvSpPr>
          <p:nvPr>
            <p:ph type="ctrTitle"/>
          </p:nvPr>
        </p:nvSpPr>
        <p:spPr>
          <a:xfrm>
            <a:off x="685800" y="1568184"/>
            <a:ext cx="7772400" cy="12380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7" name="Shape 17"/>
          <p:cNvSpPr txBox="1">
            <a:spLocks noGrp="1"/>
          </p:cNvSpPr>
          <p:nvPr>
            <p:ph type="subTitle" idx="1"/>
          </p:nvPr>
        </p:nvSpPr>
        <p:spPr>
          <a:xfrm>
            <a:off x="685800" y="2914650"/>
            <a:ext cx="7772400" cy="658500"/>
          </a:xfrm>
          <a:prstGeom prst="rect">
            <a:avLst/>
          </a:prstGeom>
        </p:spPr>
        <p:txBody>
          <a:bodyPr lIns="91425" tIns="91425" rIns="91425" bIns="91425" anchor="t" anchorCtr="0"/>
          <a:lstStyle>
            <a:lvl1pPr algn="ctr">
              <a:spcBef>
                <a:spcPts val="0"/>
              </a:spcBef>
              <a:buClr>
                <a:schemeClr val="lt2"/>
              </a:buClr>
              <a:buSzPct val="100000"/>
              <a:buNone/>
              <a:defRPr sz="2400">
                <a:solidFill>
                  <a:schemeClr val="lt2"/>
                </a:solidFill>
              </a:defRPr>
            </a:lvl1pPr>
            <a:lvl2pPr algn="ctr">
              <a:spcBef>
                <a:spcPts val="0"/>
              </a:spcBef>
              <a:buClr>
                <a:schemeClr val="lt2"/>
              </a:buClr>
              <a:buNone/>
              <a:defRPr>
                <a:solidFill>
                  <a:schemeClr val="lt2"/>
                </a:solidFill>
              </a:defRPr>
            </a:lvl2pPr>
            <a:lvl3pPr algn="ctr">
              <a:spcBef>
                <a:spcPts val="0"/>
              </a:spcBef>
              <a:buClr>
                <a:schemeClr val="lt2"/>
              </a:buClr>
              <a:buNone/>
              <a:defRPr>
                <a:solidFill>
                  <a:schemeClr val="lt2"/>
                </a:solidFill>
              </a:defRPr>
            </a:lvl3pPr>
            <a:lvl4pPr algn="ctr">
              <a:spcBef>
                <a:spcPts val="0"/>
              </a:spcBef>
              <a:buClr>
                <a:schemeClr val="lt2"/>
              </a:buClr>
              <a:buSzPct val="100000"/>
              <a:buNone/>
              <a:defRPr sz="2400">
                <a:solidFill>
                  <a:schemeClr val="lt2"/>
                </a:solidFill>
              </a:defRPr>
            </a:lvl4pPr>
            <a:lvl5pPr algn="ctr">
              <a:spcBef>
                <a:spcPts val="0"/>
              </a:spcBef>
              <a:buClr>
                <a:schemeClr val="lt2"/>
              </a:buClr>
              <a:buSzPct val="100000"/>
              <a:buNone/>
              <a:defRPr sz="2400">
                <a:solidFill>
                  <a:schemeClr val="lt2"/>
                </a:solidFill>
              </a:defRPr>
            </a:lvl5pPr>
            <a:lvl6pPr algn="ctr">
              <a:spcBef>
                <a:spcPts val="0"/>
              </a:spcBef>
              <a:buClr>
                <a:schemeClr val="lt2"/>
              </a:buClr>
              <a:buSzPct val="100000"/>
              <a:buNone/>
              <a:defRPr sz="2400">
                <a:solidFill>
                  <a:schemeClr val="lt2"/>
                </a:solidFill>
              </a:defRPr>
            </a:lvl6pPr>
            <a:lvl7pPr algn="ctr">
              <a:spcBef>
                <a:spcPts val="0"/>
              </a:spcBef>
              <a:buClr>
                <a:schemeClr val="lt2"/>
              </a:buClr>
              <a:buSzPct val="100000"/>
              <a:buNone/>
              <a:defRPr sz="2400">
                <a:solidFill>
                  <a:schemeClr val="lt2"/>
                </a:solidFill>
              </a:defRPr>
            </a:lvl7pPr>
            <a:lvl8pPr algn="ctr">
              <a:spcBef>
                <a:spcPts val="0"/>
              </a:spcBef>
              <a:buClr>
                <a:schemeClr val="lt2"/>
              </a:buClr>
              <a:buSzPct val="100000"/>
              <a:buNone/>
              <a:defRPr sz="2400">
                <a:solidFill>
                  <a:schemeClr val="lt2"/>
                </a:solidFill>
              </a:defRPr>
            </a:lvl8pPr>
            <a:lvl9pPr algn="ctr">
              <a:spcBef>
                <a:spcPts val="0"/>
              </a:spcBef>
              <a:buClr>
                <a:schemeClr val="lt2"/>
              </a:buClr>
              <a:buSzPct val="100000"/>
              <a:buNone/>
              <a:defRPr sz="2400">
                <a:solidFill>
                  <a:schemeClr val="lt2"/>
                </a:solidFill>
              </a:defRPr>
            </a:lvl9pPr>
          </a:lstStyle>
          <a:p>
            <a:endParaRPr/>
          </a:p>
        </p:txBody>
      </p:sp>
      <p:sp>
        <p:nvSpPr>
          <p:cNvPr id="18" name="Shape 1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21" name="Shape 21"/>
          <p:cNvGrpSpPr/>
          <p:nvPr/>
        </p:nvGrpSpPr>
        <p:grpSpPr>
          <a:xfrm>
            <a:off x="0" y="-1078"/>
            <a:ext cx="649180" cy="5144627"/>
            <a:chOff x="0" y="-1438"/>
            <a:chExt cx="649180" cy="6859503"/>
          </a:xfrm>
        </p:grpSpPr>
        <p:sp>
          <p:nvSpPr>
            <p:cNvPr id="22" name="Shape 2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23" name="Shape 2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24" name="Shape 24"/>
          <p:cNvGrpSpPr/>
          <p:nvPr/>
        </p:nvGrpSpPr>
        <p:grpSpPr>
          <a:xfrm flipH="1">
            <a:off x="8494493" y="0"/>
            <a:ext cx="649180" cy="5144627"/>
            <a:chOff x="0" y="-1438"/>
            <a:chExt cx="649180" cy="6859503"/>
          </a:xfrm>
        </p:grpSpPr>
        <p:sp>
          <p:nvSpPr>
            <p:cNvPr id="25" name="Shape 25"/>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26" name="Shape 26"/>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27" name="Shape 27"/>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28" name="Shape 28"/>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9" name="Shape 29"/>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0" name="Shape 3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1"/>
        <p:cNvGrpSpPr/>
        <p:nvPr/>
      </p:nvGrpSpPr>
      <p:grpSpPr>
        <a:xfrm>
          <a:off x="0" y="0"/>
          <a:ext cx="0" cy="0"/>
          <a:chOff x="0" y="0"/>
          <a:chExt cx="0" cy="0"/>
        </a:xfrm>
      </p:grpSpPr>
      <p:sp>
        <p:nvSpPr>
          <p:cNvPr id="32" name="Shape 32"/>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33" name="Shape 33"/>
          <p:cNvGrpSpPr/>
          <p:nvPr/>
        </p:nvGrpSpPr>
        <p:grpSpPr>
          <a:xfrm>
            <a:off x="0" y="-1078"/>
            <a:ext cx="649180" cy="5144627"/>
            <a:chOff x="0" y="-1438"/>
            <a:chExt cx="649180" cy="6859503"/>
          </a:xfrm>
        </p:grpSpPr>
        <p:sp>
          <p:nvSpPr>
            <p:cNvPr id="34" name="Shape 34"/>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35" name="Shape 35"/>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36" name="Shape 36"/>
          <p:cNvGrpSpPr/>
          <p:nvPr/>
        </p:nvGrpSpPr>
        <p:grpSpPr>
          <a:xfrm flipH="1">
            <a:off x="8494493" y="0"/>
            <a:ext cx="649180" cy="5144627"/>
            <a:chOff x="0" y="-1438"/>
            <a:chExt cx="649180" cy="6859503"/>
          </a:xfrm>
        </p:grpSpPr>
        <p:sp>
          <p:nvSpPr>
            <p:cNvPr id="37" name="Shape 37"/>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noAutofit/>
            </a:bodyPr>
            <a:lstStyle/>
            <a:p>
              <a:pPr>
                <a:spcBef>
                  <a:spcPts val="0"/>
                </a:spcBef>
                <a:buNone/>
              </a:pPr>
              <a:endParaRPr/>
            </a:p>
          </p:txBody>
        </p:sp>
        <p:sp>
          <p:nvSpPr>
            <p:cNvPr id="38" name="Shape 38"/>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39" name="Shape 39"/>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40" name="Shape 40"/>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1" name="Shape 41"/>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2" name="Shape 42"/>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3" name="Shape 4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46" name="Shape 46"/>
          <p:cNvGrpSpPr/>
          <p:nvPr/>
        </p:nvGrpSpPr>
        <p:grpSpPr>
          <a:xfrm>
            <a:off x="0" y="-1078"/>
            <a:ext cx="649180" cy="5144627"/>
            <a:chOff x="0" y="-1438"/>
            <a:chExt cx="649180" cy="6859503"/>
          </a:xfrm>
        </p:grpSpPr>
        <p:sp>
          <p:nvSpPr>
            <p:cNvPr id="47" name="Shape 47"/>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48" name="Shape 48"/>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49" name="Shape 49"/>
          <p:cNvGrpSpPr/>
          <p:nvPr/>
        </p:nvGrpSpPr>
        <p:grpSpPr>
          <a:xfrm flipH="1">
            <a:off x="8494493" y="0"/>
            <a:ext cx="649180" cy="5144627"/>
            <a:chOff x="0" y="-1438"/>
            <a:chExt cx="649180" cy="6859503"/>
          </a:xfrm>
        </p:grpSpPr>
        <p:sp>
          <p:nvSpPr>
            <p:cNvPr id="50" name="Shape 50"/>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51" name="Shape 51"/>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52" name="Shape 52"/>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53" name="Shape 5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54" name="Shape 5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55"/>
        <p:cNvGrpSpPr/>
        <p:nvPr/>
      </p:nvGrpSpPr>
      <p:grpSpPr>
        <a:xfrm>
          <a:off x="0" y="0"/>
          <a:ext cx="0" cy="0"/>
          <a:chOff x="0" y="0"/>
          <a:chExt cx="0" cy="0"/>
        </a:xfrm>
      </p:grpSpPr>
      <p:sp>
        <p:nvSpPr>
          <p:cNvPr id="56" name="Shape 56"/>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57" name="Shape 57"/>
          <p:cNvGrpSpPr/>
          <p:nvPr/>
        </p:nvGrpSpPr>
        <p:grpSpPr>
          <a:xfrm>
            <a:off x="0" y="-1078"/>
            <a:ext cx="649180" cy="5144627"/>
            <a:chOff x="0" y="-1438"/>
            <a:chExt cx="649180" cy="6859503"/>
          </a:xfrm>
        </p:grpSpPr>
        <p:sp>
          <p:nvSpPr>
            <p:cNvPr id="58" name="Shape 58"/>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59" name="Shape 59"/>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60" name="Shape 60"/>
          <p:cNvGrpSpPr/>
          <p:nvPr/>
        </p:nvGrpSpPr>
        <p:grpSpPr>
          <a:xfrm flipH="1">
            <a:off x="8494493" y="0"/>
            <a:ext cx="649180" cy="5144627"/>
            <a:chOff x="0" y="-1438"/>
            <a:chExt cx="649180" cy="6859503"/>
          </a:xfrm>
        </p:grpSpPr>
        <p:sp>
          <p:nvSpPr>
            <p:cNvPr id="61" name="Shape 61"/>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62" name="Shape 62"/>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63" name="Shape 63"/>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64" name="Shape 64"/>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Clr>
                <a:schemeClr val="lt2"/>
              </a:buClr>
              <a:buSzPct val="100000"/>
              <a:buNone/>
              <a:defRPr sz="1800">
                <a:solidFill>
                  <a:schemeClr val="lt2"/>
                </a:solidFill>
              </a:defRPr>
            </a:lvl1pPr>
          </a:lstStyle>
          <a:p>
            <a:endParaRPr/>
          </a:p>
        </p:txBody>
      </p:sp>
      <p:sp>
        <p:nvSpPr>
          <p:cNvPr id="65" name="Shape 6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6"/>
        <p:cNvGrpSpPr/>
        <p:nvPr/>
      </p:nvGrpSpPr>
      <p:grpSpPr>
        <a:xfrm>
          <a:off x="0" y="0"/>
          <a:ext cx="0" cy="0"/>
          <a:chOff x="0" y="0"/>
          <a:chExt cx="0" cy="0"/>
        </a:xfrm>
      </p:grpSpPr>
      <p:sp>
        <p:nvSpPr>
          <p:cNvPr id="67" name="Shape 67"/>
          <p:cNvSpPr/>
          <p:nvPr/>
        </p:nvSpPr>
        <p:spPr>
          <a:xfrm>
            <a:off x="0" y="-1078"/>
            <a:ext cx="9144000" cy="1144199"/>
          </a:xfrm>
          <a:prstGeom prst="rect">
            <a:avLst/>
          </a:prstGeom>
          <a:solidFill>
            <a:schemeClr val="dk2">
              <a:alpha val="20000"/>
            </a:schemeClr>
          </a:solidFill>
          <a:ln>
            <a:noFill/>
          </a:ln>
        </p:spPr>
        <p:txBody>
          <a:bodyPr lIns="91425" tIns="45700" rIns="91425" bIns="45700" anchor="ctr" anchorCtr="0">
            <a:noAutofit/>
          </a:bodyPr>
          <a:lstStyle/>
          <a:p>
            <a:pPr>
              <a:spcBef>
                <a:spcPts val="0"/>
              </a:spcBef>
              <a:buNone/>
            </a:pPr>
            <a:endParaRPr/>
          </a:p>
        </p:txBody>
      </p:sp>
      <p:grpSp>
        <p:nvGrpSpPr>
          <p:cNvPr id="68" name="Shape 68"/>
          <p:cNvGrpSpPr/>
          <p:nvPr/>
        </p:nvGrpSpPr>
        <p:grpSpPr>
          <a:xfrm>
            <a:off x="0" y="-1078"/>
            <a:ext cx="649180" cy="5144627"/>
            <a:chOff x="0" y="-1438"/>
            <a:chExt cx="649180" cy="6859503"/>
          </a:xfrm>
        </p:grpSpPr>
        <p:sp>
          <p:nvSpPr>
            <p:cNvPr id="69" name="Shape 69"/>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70" name="Shape 70"/>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grpSp>
        <p:nvGrpSpPr>
          <p:cNvPr id="71" name="Shape 71"/>
          <p:cNvGrpSpPr/>
          <p:nvPr/>
        </p:nvGrpSpPr>
        <p:grpSpPr>
          <a:xfrm flipH="1">
            <a:off x="8494493" y="0"/>
            <a:ext cx="649180" cy="5144627"/>
            <a:chOff x="0" y="-1438"/>
            <a:chExt cx="649180" cy="6859503"/>
          </a:xfrm>
        </p:grpSpPr>
        <p:sp>
          <p:nvSpPr>
            <p:cNvPr id="72" name="Shape 72"/>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sp>
          <p:nvSpPr>
            <p:cNvPr id="73" name="Shape 73"/>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noAutofit/>
            </a:bodyPr>
            <a:lstStyle/>
            <a:p>
              <a:pPr>
                <a:spcBef>
                  <a:spcPts val="0"/>
                </a:spcBef>
                <a:buNone/>
              </a:pPr>
              <a:endParaRPr/>
            </a:p>
          </p:txBody>
        </p:sp>
      </p:grpSp>
      <p:sp>
        <p:nvSpPr>
          <p:cNvPr id="74" name="Shape 74"/>
          <p:cNvSpPr/>
          <p:nvPr/>
        </p:nvSpPr>
        <p:spPr>
          <a:xfrm>
            <a:off x="0" y="4743450"/>
            <a:ext cx="9144000" cy="401099"/>
          </a:xfrm>
          <a:prstGeom prst="rect">
            <a:avLst/>
          </a:prstGeom>
          <a:solidFill>
            <a:schemeClr val="dk1">
              <a:alpha val="14901"/>
            </a:schemeClr>
          </a:solidFill>
          <a:ln>
            <a:noFill/>
          </a:ln>
        </p:spPr>
        <p:txBody>
          <a:bodyPr lIns="91425" tIns="45700" rIns="91425" bIns="45700" anchor="ctr" anchorCtr="0">
            <a:noAutofit/>
          </a:bodyPr>
          <a:lstStyle/>
          <a:p>
            <a:pPr>
              <a:spcBef>
                <a:spcPts val="0"/>
              </a:spcBef>
              <a:buNone/>
            </a:pPr>
            <a:endParaRPr/>
          </a:p>
        </p:txBody>
      </p:sp>
      <p:sp>
        <p:nvSpPr>
          <p:cNvPr id="75" name="Shape 7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1pPr>
            <a:lvl2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2pPr>
            <a:lvl3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3pPr>
            <a:lvl4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4pPr>
            <a:lvl5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5pPr>
            <a:lvl6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6pPr>
            <a:lvl7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7pPr>
            <a:lvl8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8pPr>
            <a:lvl9pPr>
              <a:spcBef>
                <a:spcPts val="0"/>
              </a:spcBef>
              <a:buClr>
                <a:schemeClr val="lt2"/>
              </a:buClr>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lt1"/>
                </a:solidFill>
                <a:latin typeface="Trebuchet MS"/>
                <a:ea typeface="Trebuchet MS"/>
                <a:cs typeface="Trebuchet MS"/>
                <a:sym typeface="Trebuchet MS"/>
              </a:defRPr>
            </a:lvl1pPr>
          </a:lstStyle>
          <a:p>
            <a:pPr>
              <a:spcBef>
                <a:spcPts val="0"/>
              </a:spcBef>
              <a:buNone/>
            </a:pPr>
            <a:fld id="{00000000-1234-1234-1234-123412341234}" type="slidenum">
              <a:rPr lang="en"/>
              <a:pPr>
                <a:spcBef>
                  <a:spcPts val="0"/>
                </a:spcBef>
                <a:buNone/>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ctrTitle"/>
          </p:nvPr>
        </p:nvSpPr>
        <p:spPr>
          <a:xfrm>
            <a:off x="685800" y="1568184"/>
            <a:ext cx="7772400" cy="1238099"/>
          </a:xfrm>
          <a:prstGeom prst="rect">
            <a:avLst/>
          </a:prstGeom>
        </p:spPr>
        <p:txBody>
          <a:bodyPr lIns="91425" tIns="91425" rIns="91425" bIns="91425" anchor="b" anchorCtr="0">
            <a:noAutofit/>
          </a:bodyPr>
          <a:lstStyle/>
          <a:p>
            <a:pPr rtl="0">
              <a:spcBef>
                <a:spcPts val="0"/>
              </a:spcBef>
              <a:buNone/>
            </a:pPr>
            <a:r>
              <a:rPr lang="en"/>
              <a:t>Group 9 </a:t>
            </a:r>
          </a:p>
          <a:p>
            <a:pPr>
              <a:spcBef>
                <a:spcPts val="0"/>
              </a:spcBef>
              <a:buNone/>
            </a:pPr>
            <a:r>
              <a:rPr lang="en"/>
              <a:t>“Why do we forget?”</a:t>
            </a:r>
          </a:p>
        </p:txBody>
      </p:sp>
      <p:sp>
        <p:nvSpPr>
          <p:cNvPr id="78" name="Shape 78"/>
          <p:cNvSpPr txBox="1">
            <a:spLocks noGrp="1"/>
          </p:cNvSpPr>
          <p:nvPr>
            <p:ph type="subTitle" idx="1"/>
          </p:nvPr>
        </p:nvSpPr>
        <p:spPr>
          <a:xfrm>
            <a:off x="685800" y="2914650"/>
            <a:ext cx="7772400" cy="658500"/>
          </a:xfrm>
          <a:prstGeom prst="rect">
            <a:avLst/>
          </a:prstGeom>
        </p:spPr>
        <p:txBody>
          <a:bodyPr lIns="91425" tIns="91425" rIns="91425" bIns="91425" anchor="t" anchorCtr="0">
            <a:noAutofit/>
          </a:bodyPr>
          <a:lstStyle/>
          <a:p>
            <a:pPr>
              <a:spcBef>
                <a:spcPts val="0"/>
              </a:spcBef>
              <a:buNone/>
            </a:pPr>
            <a:r>
              <a:rPr lang="en"/>
              <a:t>Bailey, Brittany, Stephen, Annika</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a:t>
            </a:r>
          </a:p>
        </p:txBody>
      </p:sp>
      <p:sp>
        <p:nvSpPr>
          <p:cNvPr id="132" name="Shape 13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Clr>
                <a:schemeClr val="dk1"/>
              </a:buClr>
              <a:buSzPct val="100000"/>
              <a:buFont typeface="Arial"/>
              <a:buNone/>
            </a:pPr>
            <a:r>
              <a:rPr lang="en" sz="1100">
                <a:latin typeface="Arial"/>
                <a:ea typeface="Arial"/>
                <a:cs typeface="Arial"/>
                <a:sym typeface="Arial"/>
              </a:rPr>
              <a:t>7.</a:t>
            </a:r>
            <a:r>
              <a:rPr lang="en" sz="700">
                <a:latin typeface="Arial"/>
                <a:ea typeface="Arial"/>
                <a:cs typeface="Arial"/>
                <a:sym typeface="Arial"/>
              </a:rPr>
              <a:t>   </a:t>
            </a:r>
            <a:r>
              <a:rPr lang="en" sz="1100">
                <a:latin typeface="Arial"/>
                <a:ea typeface="Arial"/>
                <a:cs typeface="Arial"/>
                <a:sym typeface="Arial"/>
              </a:rPr>
              <a:t>An example of blocking is</a:t>
            </a:r>
          </a:p>
          <a:p>
            <a:pPr lvl="0" rtl="0">
              <a:spcBef>
                <a:spcPts val="0"/>
              </a:spcBef>
              <a:buClr>
                <a:schemeClr val="dk1"/>
              </a:buClr>
              <a:buSzPct val="100000"/>
              <a:buFont typeface="Arial"/>
              <a:buNone/>
            </a:pPr>
            <a:r>
              <a:rPr lang="en" sz="1100">
                <a:latin typeface="Arial"/>
                <a:ea typeface="Arial"/>
                <a:cs typeface="Arial"/>
                <a:sym typeface="Arial"/>
              </a:rPr>
              <a:t>A)</a:t>
            </a:r>
            <a:r>
              <a:rPr lang="en" sz="700">
                <a:latin typeface="Arial"/>
                <a:ea typeface="Arial"/>
                <a:cs typeface="Arial"/>
                <a:sym typeface="Arial"/>
              </a:rPr>
              <a:t>     </a:t>
            </a:r>
            <a:r>
              <a:rPr lang="en" sz="1100">
                <a:latin typeface="Arial"/>
                <a:ea typeface="Arial"/>
                <a:cs typeface="Arial"/>
                <a:sym typeface="Arial"/>
              </a:rPr>
              <a:t>Forgetting an old phone number after use</a:t>
            </a:r>
          </a:p>
          <a:p>
            <a:pPr lvl="0" rtl="0">
              <a:spcBef>
                <a:spcPts val="0"/>
              </a:spcBef>
              <a:buClr>
                <a:schemeClr val="dk1"/>
              </a:buClr>
              <a:buSzPct val="100000"/>
              <a:buFont typeface="Arial"/>
              <a:buNone/>
            </a:pPr>
            <a:r>
              <a:rPr lang="en" sz="1100">
                <a:latin typeface="Arial"/>
                <a:ea typeface="Arial"/>
                <a:cs typeface="Arial"/>
                <a:sym typeface="Arial"/>
              </a:rPr>
              <a:t>B)</a:t>
            </a:r>
            <a:r>
              <a:rPr lang="en" sz="700">
                <a:latin typeface="Arial"/>
                <a:ea typeface="Arial"/>
                <a:cs typeface="Arial"/>
                <a:sym typeface="Arial"/>
              </a:rPr>
              <a:t>      </a:t>
            </a:r>
            <a:r>
              <a:rPr lang="en" sz="1100">
                <a:latin typeface="Arial"/>
                <a:ea typeface="Arial"/>
                <a:cs typeface="Arial"/>
                <a:sym typeface="Arial"/>
              </a:rPr>
              <a:t>Inability to recall a song name</a:t>
            </a:r>
          </a:p>
          <a:p>
            <a:pPr lvl="0" rtl="0">
              <a:spcBef>
                <a:spcPts val="0"/>
              </a:spcBef>
              <a:buClr>
                <a:schemeClr val="dk1"/>
              </a:buClr>
              <a:buSzPct val="100000"/>
              <a:buFont typeface="Arial"/>
              <a:buNone/>
            </a:pPr>
            <a:r>
              <a:rPr lang="en" sz="1100">
                <a:latin typeface="Arial"/>
                <a:ea typeface="Arial"/>
                <a:cs typeface="Arial"/>
                <a:sym typeface="Arial"/>
              </a:rPr>
              <a:t>C)</a:t>
            </a:r>
            <a:r>
              <a:rPr lang="en" sz="700">
                <a:latin typeface="Arial"/>
                <a:ea typeface="Arial"/>
                <a:cs typeface="Arial"/>
                <a:sym typeface="Arial"/>
              </a:rPr>
              <a:t>      </a:t>
            </a:r>
            <a:r>
              <a:rPr lang="en" sz="1100">
                <a:latin typeface="Arial"/>
                <a:ea typeface="Arial"/>
                <a:cs typeface="Arial"/>
                <a:sym typeface="Arial"/>
              </a:rPr>
              <a:t>Losing your phone because you set it down while your mind was elsewhere</a:t>
            </a:r>
          </a:p>
          <a:p>
            <a:pPr lvl="0" rtl="0">
              <a:spcBef>
                <a:spcPts val="0"/>
              </a:spcBef>
              <a:buClr>
                <a:schemeClr val="dk1"/>
              </a:buClr>
              <a:buSzPct val="100000"/>
              <a:buFont typeface="Arial"/>
              <a:buNone/>
            </a:pPr>
            <a:r>
              <a:rPr lang="en" sz="1100">
                <a:latin typeface="Arial"/>
                <a:ea typeface="Arial"/>
                <a:cs typeface="Arial"/>
                <a:sym typeface="Arial"/>
              </a:rPr>
              <a:t>D)</a:t>
            </a:r>
            <a:r>
              <a:rPr lang="en" sz="700">
                <a:latin typeface="Arial"/>
                <a:ea typeface="Arial"/>
                <a:cs typeface="Arial"/>
                <a:sym typeface="Arial"/>
              </a:rPr>
              <a:t>     </a:t>
            </a:r>
            <a:r>
              <a:rPr lang="en" sz="1100">
                <a:latin typeface="Arial"/>
                <a:ea typeface="Arial"/>
                <a:cs typeface="Arial"/>
                <a:sym typeface="Arial"/>
              </a:rPr>
              <a:t>All of these are examples of blocking	</a:t>
            </a:r>
          </a:p>
          <a:p>
            <a:pPr lvl="0" rtl="0">
              <a:spcBef>
                <a:spcPts val="0"/>
              </a:spcBef>
              <a:buClr>
                <a:schemeClr val="dk1"/>
              </a:buClr>
              <a:buFont typeface="Arial"/>
              <a:buNone/>
            </a:pPr>
            <a:endParaRPr sz="1100">
              <a:latin typeface="Arial"/>
              <a:ea typeface="Arial"/>
              <a:cs typeface="Arial"/>
              <a:sym typeface="Arial"/>
            </a:endParaRPr>
          </a:p>
          <a:p>
            <a:pPr lvl="0" rtl="0">
              <a:spcBef>
                <a:spcPts val="0"/>
              </a:spcBef>
              <a:buClr>
                <a:schemeClr val="dk1"/>
              </a:buClr>
              <a:buSzPct val="100000"/>
              <a:buFont typeface="Arial"/>
              <a:buNone/>
            </a:pPr>
            <a:r>
              <a:rPr lang="en" sz="1100">
                <a:latin typeface="Arial"/>
                <a:ea typeface="Arial"/>
                <a:cs typeface="Arial"/>
                <a:sym typeface="Arial"/>
              </a:rPr>
              <a:t>8. An example of transience is</a:t>
            </a:r>
          </a:p>
          <a:p>
            <a:pPr marL="457200" lvl="0" indent="-298450" rtl="0">
              <a:spcBef>
                <a:spcPts val="0"/>
              </a:spcBef>
              <a:buClr>
                <a:schemeClr val="lt1"/>
              </a:buClr>
              <a:buSzPct val="100000"/>
              <a:buFont typeface="Arial"/>
              <a:buAutoNum type="alphaUcPeriod"/>
            </a:pPr>
            <a:r>
              <a:rPr lang="en" sz="1100">
                <a:latin typeface="Arial"/>
                <a:ea typeface="Arial"/>
                <a:cs typeface="Arial"/>
                <a:sym typeface="Arial"/>
              </a:rPr>
              <a:t>Forgetting an old phone number after use</a:t>
            </a:r>
          </a:p>
          <a:p>
            <a:pPr marL="457200" lvl="0" indent="-298450" rtl="0">
              <a:spcBef>
                <a:spcPts val="0"/>
              </a:spcBef>
              <a:buClr>
                <a:schemeClr val="lt1"/>
              </a:buClr>
              <a:buSzPct val="100000"/>
              <a:buFont typeface="Arial"/>
              <a:buAutoNum type="alphaUcPeriod"/>
            </a:pPr>
            <a:r>
              <a:rPr lang="en" sz="1100">
                <a:latin typeface="Arial"/>
                <a:ea typeface="Arial"/>
                <a:cs typeface="Arial"/>
                <a:sym typeface="Arial"/>
              </a:rPr>
              <a:t>Inability to recall a song name</a:t>
            </a:r>
          </a:p>
          <a:p>
            <a:pPr marL="457200" lvl="0" indent="-298450" rtl="0">
              <a:spcBef>
                <a:spcPts val="0"/>
              </a:spcBef>
              <a:buClr>
                <a:schemeClr val="lt1"/>
              </a:buClr>
              <a:buSzPct val="100000"/>
              <a:buFont typeface="Arial"/>
              <a:buAutoNum type="alphaUcPeriod"/>
            </a:pPr>
            <a:r>
              <a:rPr lang="en" sz="1100">
                <a:latin typeface="Arial"/>
                <a:ea typeface="Arial"/>
                <a:cs typeface="Arial"/>
                <a:sym typeface="Arial"/>
              </a:rPr>
              <a:t>Losing your phone because you set it down while your mind was elsewhere</a:t>
            </a:r>
          </a:p>
          <a:p>
            <a:pPr marL="457200" lvl="0" indent="-298450" rtl="0">
              <a:spcBef>
                <a:spcPts val="0"/>
              </a:spcBef>
              <a:buClr>
                <a:schemeClr val="lt1"/>
              </a:buClr>
              <a:buSzPct val="100000"/>
              <a:buFont typeface="Arial"/>
              <a:buAutoNum type="alphaUcPeriod"/>
            </a:pPr>
            <a:r>
              <a:rPr lang="en" sz="1100">
                <a:latin typeface="Arial"/>
                <a:ea typeface="Arial"/>
                <a:cs typeface="Arial"/>
                <a:sym typeface="Arial"/>
              </a:rPr>
              <a:t>All of these are example of transience </a:t>
            </a:r>
          </a:p>
          <a:p>
            <a:pPr rtl="0">
              <a:spcBef>
                <a:spcPts val="0"/>
              </a:spcBef>
              <a:buNone/>
            </a:pPr>
            <a:endParaRPr sz="1100">
              <a:latin typeface="Arial"/>
              <a:ea typeface="Arial"/>
              <a:cs typeface="Arial"/>
              <a:sym typeface="Arial"/>
            </a:endParaRPr>
          </a:p>
          <a:p>
            <a:pPr rtl="0">
              <a:spcBef>
                <a:spcPts val="0"/>
              </a:spcBef>
              <a:buNone/>
            </a:pPr>
            <a:r>
              <a:rPr lang="en" sz="1100">
                <a:latin typeface="Arial"/>
                <a:ea typeface="Arial"/>
                <a:cs typeface="Arial"/>
                <a:sym typeface="Arial"/>
              </a:rPr>
              <a:t>9. True or False</a:t>
            </a:r>
          </a:p>
          <a:p>
            <a:pPr rtl="0">
              <a:spcBef>
                <a:spcPts val="0"/>
              </a:spcBef>
              <a:buNone/>
            </a:pPr>
            <a:r>
              <a:rPr lang="en" sz="1100">
                <a:latin typeface="Arial"/>
                <a:ea typeface="Arial"/>
                <a:cs typeface="Arial"/>
                <a:sym typeface="Arial"/>
              </a:rPr>
              <a:t>Recalling is apart of the seven sins of memory</a:t>
            </a:r>
          </a:p>
          <a:p>
            <a:pPr lvl="0" rtl="0">
              <a:spcBef>
                <a:spcPts val="0"/>
              </a:spcBef>
              <a:buNone/>
            </a:pPr>
            <a:endParaRPr sz="1100">
              <a:latin typeface="Arial"/>
              <a:ea typeface="Arial"/>
              <a:cs typeface="Arial"/>
              <a:sym typeface="Arial"/>
            </a:endParaRPr>
          </a:p>
          <a:p>
            <a:pPr lvl="0" rtl="0">
              <a:spcBef>
                <a:spcPts val="0"/>
              </a:spcBef>
              <a:buClr>
                <a:schemeClr val="dk1"/>
              </a:buClr>
              <a:buFont typeface="Arial"/>
              <a:buNone/>
            </a:pPr>
            <a:endParaRPr sz="1100">
              <a:latin typeface="Arial"/>
              <a:ea typeface="Arial"/>
              <a:cs typeface="Arial"/>
              <a:sym typeface="Arial"/>
            </a:endParaRPr>
          </a:p>
          <a:p>
            <a:pPr>
              <a:spcBef>
                <a:spcPts val="0"/>
              </a:spcBef>
              <a:buNone/>
            </a:pPr>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a:t>
            </a:r>
          </a:p>
        </p:txBody>
      </p:sp>
      <p:sp>
        <p:nvSpPr>
          <p:cNvPr id="138" name="Shape 138"/>
          <p:cNvSpPr txBox="1">
            <a:spLocks noGrp="1"/>
          </p:cNvSpPr>
          <p:nvPr>
            <p:ph type="body" idx="1"/>
          </p:nvPr>
        </p:nvSpPr>
        <p:spPr>
          <a:xfrm>
            <a:off x="457200" y="1170750"/>
            <a:ext cx="8229600" cy="3725699"/>
          </a:xfrm>
          <a:prstGeom prst="rect">
            <a:avLst/>
          </a:prstGeom>
        </p:spPr>
        <p:txBody>
          <a:bodyPr lIns="91425" tIns="91425" rIns="91425" bIns="91425" anchor="t" anchorCtr="0">
            <a:noAutofit/>
          </a:bodyPr>
          <a:lstStyle/>
          <a:p>
            <a:pPr rtl="0">
              <a:spcBef>
                <a:spcPts val="0"/>
              </a:spcBef>
              <a:buNone/>
            </a:pPr>
            <a:r>
              <a:rPr lang="en" sz="1100">
                <a:latin typeface="Arial"/>
                <a:ea typeface="Arial"/>
                <a:cs typeface="Arial"/>
                <a:sym typeface="Arial"/>
              </a:rPr>
              <a:t>10.  An example of absent mindedness is </a:t>
            </a:r>
          </a:p>
          <a:p>
            <a:pPr marL="457200" lvl="0" indent="-298450" rtl="0">
              <a:spcBef>
                <a:spcPts val="0"/>
              </a:spcBef>
              <a:buClr>
                <a:schemeClr val="lt1"/>
              </a:buClr>
              <a:buSzPct val="100000"/>
              <a:buFont typeface="Arial"/>
              <a:buAutoNum type="alphaUcPeriod"/>
            </a:pPr>
            <a:r>
              <a:rPr lang="en" sz="1100">
                <a:latin typeface="Arial"/>
                <a:ea typeface="Arial"/>
                <a:cs typeface="Arial"/>
                <a:sym typeface="Arial"/>
              </a:rPr>
              <a:t>Cellist Yo Yo Mama forgetting his cello on a taxi</a:t>
            </a:r>
          </a:p>
          <a:p>
            <a:pPr marL="457200" lvl="0" indent="-298450" rtl="0">
              <a:spcBef>
                <a:spcPts val="480"/>
              </a:spcBef>
              <a:buClr>
                <a:schemeClr val="lt1"/>
              </a:buClr>
              <a:buSzPct val="100000"/>
              <a:buFont typeface="Trebuchet MS"/>
              <a:buAutoNum type="alphaUcPeriod"/>
            </a:pPr>
            <a:r>
              <a:rPr lang="en" sz="1100"/>
              <a:t>Losing your phone because you set it down while your mind was elsewhere and not concentrated on placing it down</a:t>
            </a:r>
          </a:p>
          <a:p>
            <a:pPr marL="457200" lvl="0" indent="-298450" rtl="0">
              <a:spcBef>
                <a:spcPts val="480"/>
              </a:spcBef>
              <a:buClr>
                <a:schemeClr val="lt1"/>
              </a:buClr>
              <a:buSzPct val="100000"/>
              <a:buFont typeface="Trebuchet MS"/>
              <a:buAutoNum type="alphaUcPeriod"/>
            </a:pPr>
            <a:r>
              <a:rPr lang="en" sz="1100"/>
              <a:t>Both of these are examples</a:t>
            </a:r>
          </a:p>
          <a:p>
            <a:pPr marL="457200" lvl="0" indent="-298450" rtl="0">
              <a:spcBef>
                <a:spcPts val="480"/>
              </a:spcBef>
              <a:buClr>
                <a:schemeClr val="lt1"/>
              </a:buClr>
              <a:buSzPct val="100000"/>
              <a:buFont typeface="Trebuchet MS"/>
              <a:buAutoNum type="alphaUcPeriod"/>
            </a:pPr>
            <a:r>
              <a:rPr lang="en" sz="1100"/>
              <a:t>None of these are examples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Key</a:t>
            </a:r>
          </a:p>
        </p:txBody>
      </p:sp>
      <p:sp>
        <p:nvSpPr>
          <p:cNvPr id="144" name="Shape 14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298450" rtl="0">
              <a:lnSpc>
                <a:spcPct val="115000"/>
              </a:lnSpc>
              <a:spcBef>
                <a:spcPts val="0"/>
              </a:spcBef>
              <a:buClr>
                <a:schemeClr val="lt1"/>
              </a:buClr>
              <a:buSzPct val="100000"/>
              <a:buFont typeface="Calibri"/>
              <a:buAutoNum type="arabicPeriod"/>
            </a:pPr>
            <a:r>
              <a:rPr lang="en" sz="1100">
                <a:latin typeface="Calibri"/>
                <a:ea typeface="Calibri"/>
                <a:cs typeface="Calibri"/>
                <a:sym typeface="Calibri"/>
              </a:rPr>
              <a:t>B</a:t>
            </a:r>
          </a:p>
          <a:p>
            <a:pPr marL="457200" lvl="0" indent="-298450" rtl="0">
              <a:lnSpc>
                <a:spcPct val="115000"/>
              </a:lnSpc>
              <a:spcBef>
                <a:spcPts val="0"/>
              </a:spcBef>
              <a:buClr>
                <a:schemeClr val="lt1"/>
              </a:buClr>
              <a:buSzPct val="100000"/>
              <a:buFont typeface="Calibri"/>
              <a:buAutoNum type="arabicPeriod"/>
            </a:pPr>
            <a:r>
              <a:rPr lang="en" sz="1100">
                <a:latin typeface="Calibri"/>
                <a:ea typeface="Calibri"/>
                <a:cs typeface="Calibri"/>
                <a:sym typeface="Calibri"/>
              </a:rPr>
              <a:t>C</a:t>
            </a:r>
          </a:p>
          <a:p>
            <a:pPr marL="457200" lvl="0" indent="-298450" rtl="0">
              <a:lnSpc>
                <a:spcPct val="115000"/>
              </a:lnSpc>
              <a:spcBef>
                <a:spcPts val="0"/>
              </a:spcBef>
              <a:buClr>
                <a:schemeClr val="lt1"/>
              </a:buClr>
              <a:buSzPct val="100000"/>
              <a:buFont typeface="Calibri"/>
              <a:buAutoNum type="arabicPeriod"/>
            </a:pPr>
            <a:r>
              <a:rPr lang="en" sz="1100">
                <a:latin typeface="Calibri"/>
                <a:ea typeface="Calibri"/>
                <a:cs typeface="Calibri"/>
                <a:sym typeface="Calibri"/>
              </a:rPr>
              <a:t>F</a:t>
            </a:r>
          </a:p>
          <a:p>
            <a:pPr marL="457200" lvl="0" indent="-298450" rtl="0">
              <a:lnSpc>
                <a:spcPct val="115000"/>
              </a:lnSpc>
              <a:spcBef>
                <a:spcPts val="0"/>
              </a:spcBef>
              <a:buClr>
                <a:schemeClr val="lt1"/>
              </a:buClr>
              <a:buSzPct val="100000"/>
              <a:buFont typeface="Calibri"/>
              <a:buAutoNum type="arabicPeriod"/>
            </a:pPr>
            <a:r>
              <a:rPr lang="en" sz="1100">
                <a:latin typeface="Calibri"/>
                <a:ea typeface="Calibri"/>
                <a:cs typeface="Calibri"/>
                <a:sym typeface="Calibri"/>
              </a:rPr>
              <a:t>A</a:t>
            </a:r>
          </a:p>
          <a:p>
            <a:pPr marL="457200" lvl="0" indent="-298450" rtl="0">
              <a:lnSpc>
                <a:spcPct val="115000"/>
              </a:lnSpc>
              <a:spcBef>
                <a:spcPts val="0"/>
              </a:spcBef>
              <a:buClr>
                <a:schemeClr val="lt1"/>
              </a:buClr>
              <a:buSzPct val="100000"/>
              <a:buFont typeface="Calibri"/>
              <a:buAutoNum type="arabicPeriod"/>
            </a:pPr>
            <a:r>
              <a:rPr lang="en" sz="1100">
                <a:latin typeface="Calibri"/>
                <a:ea typeface="Calibri"/>
                <a:cs typeface="Calibri"/>
                <a:sym typeface="Calibri"/>
              </a:rPr>
              <a:t>D</a:t>
            </a:r>
          </a:p>
          <a:p>
            <a:pPr marL="457200" lvl="0" indent="-298450" rtl="0">
              <a:lnSpc>
                <a:spcPct val="115000"/>
              </a:lnSpc>
              <a:spcBef>
                <a:spcPts val="0"/>
              </a:spcBef>
              <a:buClr>
                <a:schemeClr val="lt1"/>
              </a:buClr>
              <a:buSzPct val="100000"/>
              <a:buFont typeface="Calibri"/>
              <a:buAutoNum type="arabicPeriod"/>
            </a:pPr>
            <a:r>
              <a:rPr lang="en" sz="1100">
                <a:latin typeface="Calibri"/>
                <a:ea typeface="Calibri"/>
                <a:cs typeface="Calibri"/>
                <a:sym typeface="Calibri"/>
              </a:rPr>
              <a:t>T</a:t>
            </a:r>
          </a:p>
          <a:p>
            <a:pPr marL="457200" lvl="0" indent="-298450" rtl="0">
              <a:lnSpc>
                <a:spcPct val="115000"/>
              </a:lnSpc>
              <a:spcBef>
                <a:spcPts val="0"/>
              </a:spcBef>
              <a:spcAft>
                <a:spcPts val="1000"/>
              </a:spcAft>
              <a:buClr>
                <a:schemeClr val="lt1"/>
              </a:buClr>
              <a:buSzPct val="100000"/>
              <a:buFont typeface="Calibri"/>
              <a:buAutoNum type="arabicPeriod"/>
            </a:pPr>
            <a:r>
              <a:rPr lang="en" sz="1100">
                <a:latin typeface="Calibri"/>
                <a:ea typeface="Calibri"/>
                <a:cs typeface="Calibri"/>
                <a:sym typeface="Calibri"/>
              </a:rPr>
              <a:t>B</a:t>
            </a:r>
          </a:p>
          <a:p>
            <a:pPr marL="457200" lvl="0" indent="-298450" rtl="0">
              <a:lnSpc>
                <a:spcPct val="115000"/>
              </a:lnSpc>
              <a:spcBef>
                <a:spcPts val="0"/>
              </a:spcBef>
              <a:spcAft>
                <a:spcPts val="1000"/>
              </a:spcAft>
              <a:buClr>
                <a:schemeClr val="lt1"/>
              </a:buClr>
              <a:buSzPct val="100000"/>
              <a:buFont typeface="Calibri"/>
              <a:buAutoNum type="arabicPeriod"/>
            </a:pPr>
            <a:r>
              <a:rPr lang="en" sz="1100">
                <a:latin typeface="Calibri"/>
                <a:ea typeface="Calibri"/>
                <a:cs typeface="Calibri"/>
                <a:sym typeface="Calibri"/>
              </a:rPr>
              <a:t>A</a:t>
            </a:r>
          </a:p>
          <a:p>
            <a:pPr marL="457200" lvl="0" indent="-298450" rtl="0">
              <a:lnSpc>
                <a:spcPct val="115000"/>
              </a:lnSpc>
              <a:spcBef>
                <a:spcPts val="0"/>
              </a:spcBef>
              <a:spcAft>
                <a:spcPts val="1000"/>
              </a:spcAft>
              <a:buClr>
                <a:schemeClr val="lt1"/>
              </a:buClr>
              <a:buSzPct val="100000"/>
              <a:buFont typeface="Calibri"/>
              <a:buAutoNum type="arabicPeriod"/>
            </a:pPr>
            <a:r>
              <a:rPr lang="en" sz="1100">
                <a:latin typeface="Calibri"/>
                <a:ea typeface="Calibri"/>
                <a:cs typeface="Calibri"/>
                <a:sym typeface="Calibri"/>
              </a:rPr>
              <a:t>F</a:t>
            </a:r>
          </a:p>
          <a:p>
            <a:pPr marL="457200" lvl="0" indent="-298450" rtl="0">
              <a:lnSpc>
                <a:spcPct val="115000"/>
              </a:lnSpc>
              <a:spcBef>
                <a:spcPts val="0"/>
              </a:spcBef>
              <a:spcAft>
                <a:spcPts val="1000"/>
              </a:spcAft>
              <a:buClr>
                <a:schemeClr val="lt1"/>
              </a:buClr>
              <a:buSzPct val="100000"/>
              <a:buFont typeface="Calibri"/>
              <a:buAutoNum type="arabicPeriod"/>
            </a:pPr>
            <a:r>
              <a:rPr lang="en" sz="1100">
                <a:latin typeface="Calibri"/>
                <a:ea typeface="Calibri"/>
                <a:cs typeface="Calibri"/>
                <a:sym typeface="Calibri"/>
              </a:rPr>
              <a:t>C</a:t>
            </a:r>
          </a:p>
          <a:p>
            <a:pPr>
              <a:spcBef>
                <a:spcPts val="0"/>
              </a:spcBef>
              <a:buNone/>
            </a:pP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Why do we forget?</a:t>
            </a:r>
          </a:p>
        </p:txBody>
      </p:sp>
      <p:sp>
        <p:nvSpPr>
          <p:cNvPr id="84" name="Shape 8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a:t>We sometimes fail to encode info into our memory system, and memories will also fade after stored. People commonly will experience retrieval failure which is when old and new material compete for space causing inadequate retrieval.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Vocab</a:t>
            </a:r>
          </a:p>
        </p:txBody>
      </p:sp>
      <p:sp>
        <p:nvSpPr>
          <p:cNvPr id="90" name="Shape 9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42900" rtl="0">
              <a:spcBef>
                <a:spcPts val="0"/>
              </a:spcBef>
              <a:buClr>
                <a:schemeClr val="lt1"/>
              </a:buClr>
              <a:buSzPct val="90000"/>
              <a:buFont typeface="Trebuchet MS"/>
              <a:buChar char="❖"/>
            </a:pPr>
            <a:r>
              <a:rPr lang="en" sz="2000" b="1"/>
              <a:t>Mood-congruent Memory: </a:t>
            </a:r>
            <a:r>
              <a:rPr lang="en" sz="1800"/>
              <a:t>people usually recall experiences that are similar to their current mood, good or bad</a:t>
            </a:r>
          </a:p>
          <a:p>
            <a:pPr marL="457200" lvl="0" indent="-342900" rtl="0">
              <a:spcBef>
                <a:spcPts val="0"/>
              </a:spcBef>
              <a:buClr>
                <a:schemeClr val="lt1"/>
              </a:buClr>
              <a:buSzPct val="90000"/>
              <a:buFont typeface="Trebuchet MS"/>
              <a:buChar char="❖"/>
            </a:pPr>
            <a:r>
              <a:rPr lang="en" sz="2000" b="1"/>
              <a:t>Proactive Interference:</a:t>
            </a:r>
            <a:r>
              <a:rPr lang="en" sz="1800"/>
              <a:t> when previous learning disrupts recalling new information</a:t>
            </a:r>
          </a:p>
          <a:p>
            <a:pPr marL="457200" lvl="0" indent="-342900" rtl="0">
              <a:spcBef>
                <a:spcPts val="0"/>
              </a:spcBef>
              <a:buClr>
                <a:schemeClr val="lt1"/>
              </a:buClr>
              <a:buSzPct val="90000"/>
              <a:buFont typeface="Trebuchet MS"/>
              <a:buChar char="❖"/>
            </a:pPr>
            <a:r>
              <a:rPr lang="en" sz="2000" b="1"/>
              <a:t>Retroactive Interference:</a:t>
            </a:r>
            <a:r>
              <a:rPr lang="en" sz="1800"/>
              <a:t> when new learning disrupts recalling of old, already stored information</a:t>
            </a:r>
          </a:p>
          <a:p>
            <a:pPr marL="457200" lvl="0" indent="-342900" rtl="0">
              <a:spcBef>
                <a:spcPts val="0"/>
              </a:spcBef>
              <a:buClr>
                <a:schemeClr val="lt1"/>
              </a:buClr>
              <a:buSzPct val="90000"/>
              <a:buFont typeface="Trebuchet MS"/>
              <a:buChar char="❖"/>
            </a:pPr>
            <a:r>
              <a:rPr lang="en" sz="2000" b="1"/>
              <a:t>Repression</a:t>
            </a:r>
            <a:r>
              <a:rPr lang="en" sz="1800"/>
              <a:t>: a defense mechanism that removes thoughts, feelings, and memories that cause anxiety from consciousness (psychoanalytical theory)</a:t>
            </a:r>
          </a:p>
          <a:p>
            <a:pPr marL="457200" lvl="0" indent="-342900">
              <a:spcBef>
                <a:spcPts val="0"/>
              </a:spcBef>
              <a:buClr>
                <a:schemeClr val="lt1"/>
              </a:buClr>
              <a:buSzPct val="90000"/>
              <a:buFont typeface="Trebuchet MS"/>
              <a:buChar char="❖"/>
            </a:pPr>
            <a:r>
              <a:rPr lang="en" sz="2000" b="1"/>
              <a:t>Positive Transfer</a:t>
            </a:r>
            <a:r>
              <a:rPr lang="en" sz="1800"/>
              <a:t>: when old information helps us learn new information</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sz="1600"/>
              <a:t>Why its necessary for us to forget</a:t>
            </a:r>
          </a:p>
          <a:p>
            <a:pPr marL="457200" lvl="0" indent="-330200" rtl="0">
              <a:spcBef>
                <a:spcPts val="0"/>
              </a:spcBef>
              <a:buClr>
                <a:schemeClr val="lt1"/>
              </a:buClr>
              <a:buSzPct val="100000"/>
              <a:buFont typeface="Trebuchet MS"/>
              <a:buChar char="➔"/>
            </a:pPr>
            <a:r>
              <a:rPr lang="en" sz="1600"/>
              <a:t>The Russian memory whiz S,from the first chapter, who could repeat  a string of numbers up to 70 digits, backwards and forwards, and from 15 years earlier. Although this seems amazing, not being able to forget this has dominated his consciousness.he has problems generalizing, evaluating, and organizing.</a:t>
            </a:r>
          </a:p>
          <a:p>
            <a:pPr rtl="0">
              <a:spcBef>
                <a:spcPts val="0"/>
              </a:spcBef>
              <a:buNone/>
            </a:pPr>
            <a:r>
              <a:rPr lang="en" sz="1600"/>
              <a:t>There are lots of different reasons why we forget. </a:t>
            </a:r>
          </a:p>
          <a:p>
            <a:pPr marL="457200" lvl="0" indent="-330200" rtl="0">
              <a:spcBef>
                <a:spcPts val="0"/>
              </a:spcBef>
              <a:buClr>
                <a:schemeClr val="lt1"/>
              </a:buClr>
              <a:buSzPct val="100000"/>
              <a:buFont typeface="Trebuchet MS"/>
              <a:buChar char="➔"/>
            </a:pPr>
            <a:r>
              <a:rPr lang="en" sz="1600"/>
              <a:t>On reason is an encoding failure, which is not encoding something into our brain. For example, with pennies. Most people can recall that the penny has Lincolns head, "In God We Trust", and the date, but not how they're placed on the penny. </a:t>
            </a:r>
          </a:p>
          <a:p>
            <a:pPr marL="457200" lvl="0" indent="-330200" rtl="0">
              <a:spcBef>
                <a:spcPts val="0"/>
              </a:spcBef>
              <a:buClr>
                <a:schemeClr val="lt1"/>
              </a:buClr>
              <a:buSzPct val="100000"/>
              <a:buFont typeface="Trebuchet MS"/>
              <a:buChar char="➔"/>
            </a:pPr>
            <a:r>
              <a:rPr lang="en" sz="1600"/>
              <a:t>There is also storage decay, which is like encoding your locker combo well into your brain, but forgetting it over the summer. </a:t>
            </a:r>
          </a:p>
          <a:p>
            <a:pPr marL="457200" lvl="0" indent="-330200" rtl="0">
              <a:spcBef>
                <a:spcPts val="0"/>
              </a:spcBef>
              <a:buClr>
                <a:schemeClr val="lt1"/>
              </a:buClr>
              <a:buSzPct val="100000"/>
              <a:buFont typeface="Trebuchet MS"/>
              <a:buChar char="➔"/>
            </a:pPr>
            <a:r>
              <a:rPr lang="en" sz="1600"/>
              <a:t>Finally there is retreat failure, which is like looking for a book in a library, but not having enough info to look it up or retrieve it. </a:t>
            </a:r>
          </a:p>
          <a:p>
            <a:pPr>
              <a:spcBef>
                <a:spcPts val="0"/>
              </a:spcBef>
              <a:buNone/>
            </a:pPr>
            <a:endParaRPr sz="1600"/>
          </a:p>
        </p:txBody>
      </p:sp>
      <p:sp>
        <p:nvSpPr>
          <p:cNvPr id="96" name="Shape 9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Examples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Seven Sins of Memory</a:t>
            </a:r>
          </a:p>
        </p:txBody>
      </p:sp>
      <p:sp>
        <p:nvSpPr>
          <p:cNvPr id="102" name="Shape 10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42900" rtl="0">
              <a:spcBef>
                <a:spcPts val="0"/>
              </a:spcBef>
              <a:buClr>
                <a:schemeClr val="lt1"/>
              </a:buClr>
              <a:buSzPct val="100000"/>
              <a:buFont typeface="Trebuchet MS"/>
              <a:buChar char="❖"/>
            </a:pPr>
            <a:r>
              <a:rPr lang="en" sz="1800"/>
              <a:t>Sins of Forgetting:</a:t>
            </a:r>
          </a:p>
          <a:p>
            <a:pPr marL="914400" lvl="1" indent="-317500" rtl="0">
              <a:spcBef>
                <a:spcPts val="0"/>
              </a:spcBef>
              <a:buClr>
                <a:schemeClr val="lt1"/>
              </a:buClr>
              <a:buSzPct val="100000"/>
              <a:buFont typeface="Trebuchet MS"/>
              <a:buChar char="➢"/>
            </a:pPr>
            <a:r>
              <a:rPr lang="en" sz="1400" b="1"/>
              <a:t>Absent-mindedness </a:t>
            </a:r>
            <a:r>
              <a:rPr lang="en" sz="1400"/>
              <a:t>(inattention to details)</a:t>
            </a:r>
          </a:p>
          <a:p>
            <a:pPr marL="914400" lvl="1" indent="-317500" rtl="0">
              <a:spcBef>
                <a:spcPts val="0"/>
              </a:spcBef>
              <a:buClr>
                <a:schemeClr val="lt1"/>
              </a:buClr>
              <a:buSzPct val="100000"/>
              <a:buFont typeface="Trebuchet MS"/>
              <a:buChar char="➢"/>
            </a:pPr>
            <a:r>
              <a:rPr lang="en" sz="1400" b="1"/>
              <a:t>Transience </a:t>
            </a:r>
            <a:r>
              <a:rPr lang="en" sz="1400"/>
              <a:t>(decaying of storage over time, fading of unused information)</a:t>
            </a:r>
          </a:p>
          <a:p>
            <a:pPr marL="914400" lvl="1" indent="-317500" rtl="0">
              <a:spcBef>
                <a:spcPts val="0"/>
              </a:spcBef>
              <a:buClr>
                <a:schemeClr val="lt1"/>
              </a:buClr>
              <a:buSzPct val="100000"/>
              <a:buFont typeface="Trebuchet MS"/>
              <a:buChar char="➢"/>
            </a:pPr>
            <a:r>
              <a:rPr lang="en" sz="1400" b="1"/>
              <a:t>Blocking</a:t>
            </a:r>
            <a:r>
              <a:rPr lang="en" sz="1400"/>
              <a:t> (inability to access stored information; when it’s on the “tip of your tongue”)</a:t>
            </a:r>
          </a:p>
          <a:p>
            <a:pPr marL="457200" lvl="0" indent="-342900" rtl="0">
              <a:spcBef>
                <a:spcPts val="0"/>
              </a:spcBef>
              <a:buClr>
                <a:schemeClr val="lt1"/>
              </a:buClr>
              <a:buSzPct val="100000"/>
              <a:buFont typeface="Trebuchet MS"/>
              <a:buChar char="❖"/>
            </a:pPr>
            <a:r>
              <a:rPr lang="en" sz="1800"/>
              <a:t>Sins of Distortion:</a:t>
            </a:r>
          </a:p>
          <a:p>
            <a:pPr marL="914400" lvl="1" indent="-317500" rtl="0">
              <a:spcBef>
                <a:spcPts val="0"/>
              </a:spcBef>
              <a:buClr>
                <a:schemeClr val="lt1"/>
              </a:buClr>
              <a:buSzPct val="100000"/>
              <a:buFont typeface="Trebuchet MS"/>
              <a:buChar char="➢"/>
            </a:pPr>
            <a:r>
              <a:rPr lang="en" sz="1400" b="1"/>
              <a:t>Misattribution </a:t>
            </a:r>
            <a:r>
              <a:rPr lang="en" sz="1400"/>
              <a:t>(confusing where the information came from)</a:t>
            </a:r>
          </a:p>
          <a:p>
            <a:pPr marL="914400" lvl="1" indent="-317500" rtl="0">
              <a:spcBef>
                <a:spcPts val="0"/>
              </a:spcBef>
              <a:buClr>
                <a:schemeClr val="lt1"/>
              </a:buClr>
              <a:buSzPct val="100000"/>
              <a:buFont typeface="Trebuchet MS"/>
              <a:buChar char="➢"/>
            </a:pPr>
            <a:r>
              <a:rPr lang="en" sz="1400" b="1"/>
              <a:t>Suggestibility </a:t>
            </a:r>
            <a:r>
              <a:rPr lang="en" sz="1400"/>
              <a:t>(misinformation that has lingering effects)</a:t>
            </a:r>
          </a:p>
          <a:p>
            <a:pPr marL="914400" lvl="1" indent="-317500" rtl="0">
              <a:spcBef>
                <a:spcPts val="0"/>
              </a:spcBef>
              <a:buClr>
                <a:schemeClr val="lt1"/>
              </a:buClr>
              <a:buSzPct val="100000"/>
              <a:buFont typeface="Trebuchet MS"/>
              <a:buChar char="➢"/>
            </a:pPr>
            <a:r>
              <a:rPr lang="en" sz="1400" b="1"/>
              <a:t>Bias</a:t>
            </a:r>
            <a:r>
              <a:rPr lang="en" sz="1400"/>
              <a:t> (current feelings that effect your recalled initial feelings)</a:t>
            </a:r>
          </a:p>
          <a:p>
            <a:pPr marL="457200" lvl="0" indent="-342900" rtl="0">
              <a:spcBef>
                <a:spcPts val="0"/>
              </a:spcBef>
              <a:buClr>
                <a:schemeClr val="lt1"/>
              </a:buClr>
              <a:buSzPct val="100000"/>
              <a:buFont typeface="Trebuchet MS"/>
              <a:buChar char="❖"/>
            </a:pPr>
            <a:r>
              <a:rPr lang="en" sz="1800"/>
              <a:t>Sin of Intrusion:</a:t>
            </a:r>
          </a:p>
          <a:p>
            <a:pPr marL="914400" lvl="1" indent="-317500">
              <a:spcBef>
                <a:spcPts val="0"/>
              </a:spcBef>
              <a:buClr>
                <a:schemeClr val="lt1"/>
              </a:buClr>
              <a:buSzPct val="100000"/>
              <a:buFont typeface="Trebuchet MS"/>
              <a:buChar char="➢"/>
            </a:pPr>
            <a:r>
              <a:rPr lang="en" sz="1400" b="1"/>
              <a:t>Persistence </a:t>
            </a:r>
            <a:r>
              <a:rPr lang="en" sz="1400"/>
              <a:t>(being haunted of unwanted memories you wish you could forget, usually trauma or assault)</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Anecdotes</a:t>
            </a:r>
          </a:p>
        </p:txBody>
      </p:sp>
      <p:sp>
        <p:nvSpPr>
          <p:cNvPr id="108" name="Shape 108"/>
          <p:cNvSpPr txBox="1">
            <a:spLocks noGrp="1"/>
          </p:cNvSpPr>
          <p:nvPr>
            <p:ph type="body" idx="1"/>
          </p:nvPr>
        </p:nvSpPr>
        <p:spPr>
          <a:xfrm>
            <a:off x="457200" y="921800"/>
            <a:ext cx="8229600" cy="4141499"/>
          </a:xfrm>
          <a:prstGeom prst="rect">
            <a:avLst/>
          </a:prstGeom>
        </p:spPr>
        <p:txBody>
          <a:bodyPr lIns="91425" tIns="91425" rIns="91425" bIns="91425" anchor="t" anchorCtr="0">
            <a:noAutofit/>
          </a:bodyPr>
          <a:lstStyle/>
          <a:p>
            <a:pPr marL="457200" lvl="0" indent="-381000" rtl="0">
              <a:spcBef>
                <a:spcPts val="0"/>
              </a:spcBef>
              <a:buClr>
                <a:schemeClr val="lt1"/>
              </a:buClr>
              <a:buSzPct val="100000"/>
              <a:buFont typeface="Trebuchet MS"/>
              <a:buAutoNum type="romanUcPeriod"/>
            </a:pPr>
            <a:r>
              <a:rPr lang="en" sz="2400" b="1"/>
              <a:t>Absent Mindedness</a:t>
            </a:r>
            <a:r>
              <a:rPr lang="en" sz="2400"/>
              <a:t>-</a:t>
            </a:r>
          </a:p>
          <a:p>
            <a:pPr marL="914400" lvl="1" indent="-342900" rtl="0">
              <a:spcBef>
                <a:spcPts val="0"/>
              </a:spcBef>
              <a:buClr>
                <a:schemeClr val="lt1"/>
              </a:buClr>
              <a:buSzPct val="100000"/>
              <a:buFont typeface="Trebuchet MS"/>
              <a:buAutoNum type="alphaUcPeriod"/>
            </a:pPr>
            <a:r>
              <a:rPr lang="en" sz="1800"/>
              <a:t>The famous Cellist Yo-Yo Ma forgot his 266 year-old, $2.5 million cello in a New York taxi</a:t>
            </a:r>
          </a:p>
          <a:p>
            <a:pPr marL="914400" lvl="1" indent="-342900" rtl="0">
              <a:spcBef>
                <a:spcPts val="0"/>
              </a:spcBef>
              <a:buClr>
                <a:schemeClr val="lt1"/>
              </a:buClr>
              <a:buSzPct val="100000"/>
              <a:buFont typeface="Trebuchet MS"/>
              <a:buAutoNum type="alphaUcPeriod"/>
            </a:pPr>
            <a:r>
              <a:rPr lang="en" sz="1800"/>
              <a:t>Losing your phone because you set it down while your mind </a:t>
            </a:r>
            <a:r>
              <a:rPr lang="en" sz="2000"/>
              <a:t>was elsewhere and not concentrated on placing it down</a:t>
            </a:r>
          </a:p>
          <a:p>
            <a:pPr marL="457200" lvl="0" indent="-393700" rtl="0">
              <a:spcBef>
                <a:spcPts val="0"/>
              </a:spcBef>
              <a:buClr>
                <a:schemeClr val="lt1"/>
              </a:buClr>
              <a:buSzPct val="108333"/>
              <a:buFont typeface="Trebuchet MS"/>
              <a:buAutoNum type="romanUcPeriod"/>
            </a:pPr>
            <a:r>
              <a:rPr lang="en" sz="2400" b="1"/>
              <a:t>Transience</a:t>
            </a:r>
            <a:r>
              <a:rPr lang="en" sz="2600"/>
              <a:t>-</a:t>
            </a:r>
          </a:p>
          <a:p>
            <a:pPr marL="914400" lvl="1" indent="-342900" rtl="0">
              <a:spcBef>
                <a:spcPts val="0"/>
              </a:spcBef>
              <a:buClr>
                <a:schemeClr val="lt1"/>
              </a:buClr>
              <a:buSzPct val="100000"/>
              <a:buFont typeface="Trebuchet MS"/>
              <a:buAutoNum type="alphaUcPeriod"/>
            </a:pPr>
            <a:r>
              <a:rPr lang="en" sz="1800"/>
              <a:t>Forgetting an old phone number after use</a:t>
            </a:r>
          </a:p>
          <a:p>
            <a:pPr marL="457200" lvl="0" indent="-393700" rtl="0">
              <a:spcBef>
                <a:spcPts val="0"/>
              </a:spcBef>
              <a:buClr>
                <a:schemeClr val="lt1"/>
              </a:buClr>
              <a:buSzPct val="108333"/>
              <a:buFont typeface="Trebuchet MS"/>
              <a:buAutoNum type="romanUcPeriod"/>
            </a:pPr>
            <a:r>
              <a:rPr lang="en" sz="2400" b="1"/>
              <a:t>Blocking</a:t>
            </a:r>
            <a:r>
              <a:rPr lang="en" sz="2400"/>
              <a:t>-</a:t>
            </a:r>
            <a:r>
              <a:rPr lang="en" sz="2600"/>
              <a:t> </a:t>
            </a:r>
          </a:p>
          <a:p>
            <a:pPr marL="914400" lvl="1" indent="-342900" rtl="0">
              <a:spcBef>
                <a:spcPts val="0"/>
              </a:spcBef>
              <a:buClr>
                <a:schemeClr val="lt1"/>
              </a:buClr>
              <a:buSzPct val="100000"/>
              <a:buFont typeface="Trebuchet MS"/>
              <a:buAutoNum type="alphaUcPeriod"/>
            </a:pPr>
            <a:r>
              <a:rPr lang="en" sz="1800"/>
              <a:t>Inability to recall a song name</a:t>
            </a:r>
          </a:p>
          <a:p>
            <a:pPr marL="457200" lvl="0" indent="-381000" rtl="0">
              <a:spcBef>
                <a:spcPts val="0"/>
              </a:spcBef>
              <a:buClr>
                <a:schemeClr val="lt1"/>
              </a:buClr>
              <a:buSzPct val="100000"/>
              <a:buFont typeface="Trebuchet MS"/>
              <a:buAutoNum type="romanUcPeriod"/>
            </a:pPr>
            <a:r>
              <a:rPr lang="en" sz="2400"/>
              <a:t>Forgetting Curve-</a:t>
            </a:r>
          </a:p>
          <a:p>
            <a:pPr marL="914400" lvl="1" indent="-342900" rtl="0">
              <a:spcBef>
                <a:spcPts val="0"/>
              </a:spcBef>
              <a:buClr>
                <a:schemeClr val="lt1"/>
              </a:buClr>
              <a:buSzPct val="100000"/>
              <a:buFont typeface="Trebuchet MS"/>
              <a:buAutoNum type="alphaUcPeriod"/>
            </a:pPr>
            <a:r>
              <a:rPr lang="en" sz="1800"/>
              <a:t>Students could recall little info about the Spanish they learned 3 years ago but the info they remembered could be remembered 25 years later</a:t>
            </a:r>
          </a:p>
          <a:p>
            <a:pPr marL="457200" lvl="0" indent="0" rtl="0">
              <a:spcBef>
                <a:spcPts val="0"/>
              </a:spcBef>
              <a:buNone/>
            </a:pPr>
            <a:endParaRPr sz="1800"/>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457200" y="342753"/>
            <a:ext cx="8229600" cy="857400"/>
          </a:xfrm>
          <a:prstGeom prst="rect">
            <a:avLst/>
          </a:prstGeom>
        </p:spPr>
        <p:txBody>
          <a:bodyPr lIns="91425" tIns="91425" rIns="91425" bIns="91425" anchor="b" anchorCtr="0">
            <a:noAutofit/>
          </a:bodyPr>
          <a:lstStyle/>
          <a:p>
            <a:pPr rtl="0">
              <a:spcBef>
                <a:spcPts val="0"/>
              </a:spcBef>
              <a:buNone/>
            </a:pPr>
            <a:r>
              <a:rPr lang="en"/>
              <a:t>Anecdote- </a:t>
            </a:r>
          </a:p>
          <a:p>
            <a:pPr>
              <a:spcBef>
                <a:spcPts val="0"/>
              </a:spcBef>
              <a:buNone/>
            </a:pPr>
            <a:r>
              <a:rPr lang="en"/>
              <a:t>The Woman who Can’t Forget</a:t>
            </a:r>
          </a:p>
        </p:txBody>
      </p:sp>
      <p:sp>
        <p:nvSpPr>
          <p:cNvPr id="114" name="Shape 11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a:spcBef>
                <a:spcPts val="0"/>
              </a:spcBef>
              <a:buClr>
                <a:schemeClr val="lt1"/>
              </a:buClr>
              <a:buSzPct val="100000"/>
              <a:buFont typeface="Trebuchet MS"/>
              <a:buAutoNum type="arabicParenR"/>
            </a:pPr>
            <a:r>
              <a:rPr lang="en" sz="2400"/>
              <a:t>Jill Price, a woman studied and verified by the University of California to have an extreme memory. Jill has the ability to recall every detail and fact of her life since she was the age of 14. Whenever seeing past dates, Jill can recall just about everything that happened that day. She expresses that her unusual ability is not helpful, but “nonstop and totally exhausting”.</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a:t>
            </a:r>
          </a:p>
        </p:txBody>
      </p:sp>
      <p:sp>
        <p:nvSpPr>
          <p:cNvPr id="120" name="Shape 12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Clr>
                <a:schemeClr val="dk1"/>
              </a:buClr>
              <a:buSzPct val="100000"/>
              <a:buFont typeface="Arial"/>
              <a:buNone/>
            </a:pPr>
            <a:r>
              <a:rPr lang="en" sz="1100">
                <a:latin typeface="Arial"/>
                <a:ea typeface="Arial"/>
                <a:cs typeface="Arial"/>
                <a:sym typeface="Arial"/>
              </a:rPr>
              <a:t>1.</a:t>
            </a:r>
            <a:r>
              <a:rPr lang="en" sz="700">
                <a:latin typeface="Arial"/>
                <a:ea typeface="Arial"/>
                <a:cs typeface="Arial"/>
                <a:sym typeface="Arial"/>
              </a:rPr>
              <a:t>       </a:t>
            </a:r>
            <a:r>
              <a:rPr lang="en" sz="1100">
                <a:latin typeface="Arial"/>
                <a:ea typeface="Arial"/>
                <a:cs typeface="Arial"/>
                <a:sym typeface="Arial"/>
              </a:rPr>
              <a:t>Who was the memory researcher who established the seven sins of memory?</a:t>
            </a:r>
          </a:p>
          <a:p>
            <a:pPr lvl="0" rtl="0">
              <a:spcBef>
                <a:spcPts val="0"/>
              </a:spcBef>
              <a:buClr>
                <a:schemeClr val="dk1"/>
              </a:buClr>
              <a:buSzPct val="100000"/>
              <a:buFont typeface="Arial"/>
              <a:buNone/>
            </a:pPr>
            <a:r>
              <a:rPr lang="en" sz="1100">
                <a:latin typeface="Arial"/>
                <a:ea typeface="Arial"/>
                <a:cs typeface="Arial"/>
                <a:sym typeface="Arial"/>
              </a:rPr>
              <a:t>A)</a:t>
            </a:r>
            <a:r>
              <a:rPr lang="en" sz="700">
                <a:latin typeface="Arial"/>
                <a:ea typeface="Arial"/>
                <a:cs typeface="Arial"/>
                <a:sym typeface="Arial"/>
              </a:rPr>
              <a:t>     </a:t>
            </a:r>
            <a:r>
              <a:rPr lang="en" sz="1100">
                <a:latin typeface="Arial"/>
                <a:ea typeface="Arial"/>
                <a:cs typeface="Arial"/>
                <a:sym typeface="Arial"/>
              </a:rPr>
              <a:t>B. F. Skinner</a:t>
            </a:r>
          </a:p>
          <a:p>
            <a:pPr lvl="0" rtl="0">
              <a:spcBef>
                <a:spcPts val="0"/>
              </a:spcBef>
              <a:buClr>
                <a:schemeClr val="dk1"/>
              </a:buClr>
              <a:buSzPct val="100000"/>
              <a:buFont typeface="Arial"/>
              <a:buNone/>
            </a:pPr>
            <a:r>
              <a:rPr lang="en" sz="1100">
                <a:latin typeface="Arial"/>
                <a:ea typeface="Arial"/>
                <a:cs typeface="Arial"/>
                <a:sym typeface="Arial"/>
              </a:rPr>
              <a:t>B)</a:t>
            </a:r>
            <a:r>
              <a:rPr lang="en" sz="700">
                <a:latin typeface="Arial"/>
                <a:ea typeface="Arial"/>
                <a:cs typeface="Arial"/>
                <a:sym typeface="Arial"/>
              </a:rPr>
              <a:t>      </a:t>
            </a:r>
            <a:r>
              <a:rPr lang="en" sz="1100">
                <a:latin typeface="Arial"/>
                <a:ea typeface="Arial"/>
                <a:cs typeface="Arial"/>
                <a:sym typeface="Arial"/>
              </a:rPr>
              <a:t>Daniel Schacter             	</a:t>
            </a:r>
          </a:p>
          <a:p>
            <a:pPr lvl="0" rtl="0">
              <a:spcBef>
                <a:spcPts val="0"/>
              </a:spcBef>
              <a:buClr>
                <a:schemeClr val="dk1"/>
              </a:buClr>
              <a:buSzPct val="100000"/>
              <a:buFont typeface="Arial"/>
              <a:buNone/>
            </a:pPr>
            <a:r>
              <a:rPr lang="en" sz="1100">
                <a:latin typeface="Arial"/>
                <a:ea typeface="Arial"/>
                <a:cs typeface="Arial"/>
                <a:sym typeface="Arial"/>
              </a:rPr>
              <a:t>C)</a:t>
            </a:r>
            <a:r>
              <a:rPr lang="en" sz="700">
                <a:latin typeface="Arial"/>
                <a:ea typeface="Arial"/>
                <a:cs typeface="Arial"/>
                <a:sym typeface="Arial"/>
              </a:rPr>
              <a:t>      </a:t>
            </a:r>
            <a:r>
              <a:rPr lang="en" sz="1100">
                <a:latin typeface="Arial"/>
                <a:ea typeface="Arial"/>
                <a:cs typeface="Arial"/>
                <a:sym typeface="Arial"/>
              </a:rPr>
              <a:t>Hermann Ebbinghaus 	</a:t>
            </a:r>
          </a:p>
          <a:p>
            <a:pPr lvl="0" rtl="0">
              <a:spcBef>
                <a:spcPts val="0"/>
              </a:spcBef>
              <a:buClr>
                <a:schemeClr val="dk1"/>
              </a:buClr>
              <a:buSzPct val="100000"/>
              <a:buFont typeface="Arial"/>
              <a:buNone/>
            </a:pPr>
            <a:r>
              <a:rPr lang="en" sz="1100">
                <a:latin typeface="Arial"/>
                <a:ea typeface="Arial"/>
                <a:cs typeface="Arial"/>
                <a:sym typeface="Arial"/>
              </a:rPr>
              <a:t>D)</a:t>
            </a:r>
            <a:r>
              <a:rPr lang="en" sz="700">
                <a:latin typeface="Arial"/>
                <a:ea typeface="Arial"/>
                <a:cs typeface="Arial"/>
                <a:sym typeface="Arial"/>
              </a:rPr>
              <a:t>     </a:t>
            </a:r>
            <a:r>
              <a:rPr lang="en" sz="1100">
                <a:latin typeface="Arial"/>
                <a:ea typeface="Arial"/>
                <a:cs typeface="Arial"/>
                <a:sym typeface="Arial"/>
              </a:rPr>
              <a:t>Sigmund Freud</a:t>
            </a:r>
          </a:p>
          <a:p>
            <a:pPr lvl="0" rtl="0">
              <a:spcBef>
                <a:spcPts val="0"/>
              </a:spcBef>
              <a:buClr>
                <a:schemeClr val="dk1"/>
              </a:buClr>
              <a:buSzPct val="100000"/>
              <a:buFont typeface="Arial"/>
              <a:buNone/>
            </a:pPr>
            <a:r>
              <a:rPr lang="en" sz="1100">
                <a:latin typeface="Arial"/>
                <a:ea typeface="Arial"/>
                <a:cs typeface="Arial"/>
                <a:sym typeface="Arial"/>
              </a:rPr>
              <a:t> </a:t>
            </a:r>
          </a:p>
          <a:p>
            <a:pPr lvl="0" rtl="0">
              <a:spcBef>
                <a:spcPts val="0"/>
              </a:spcBef>
              <a:buClr>
                <a:schemeClr val="dk1"/>
              </a:buClr>
              <a:buSzPct val="100000"/>
              <a:buFont typeface="Arial"/>
              <a:buNone/>
            </a:pPr>
            <a:r>
              <a:rPr lang="en" sz="1100">
                <a:latin typeface="Arial"/>
                <a:ea typeface="Arial"/>
                <a:cs typeface="Arial"/>
                <a:sym typeface="Arial"/>
              </a:rPr>
              <a:t>2.</a:t>
            </a:r>
            <a:r>
              <a:rPr lang="en" sz="700">
                <a:latin typeface="Arial"/>
                <a:ea typeface="Arial"/>
                <a:cs typeface="Arial"/>
                <a:sym typeface="Arial"/>
              </a:rPr>
              <a:t>       </a:t>
            </a:r>
            <a:r>
              <a:rPr lang="en" sz="1100">
                <a:latin typeface="Arial"/>
                <a:ea typeface="Arial"/>
                <a:cs typeface="Arial"/>
                <a:sym typeface="Arial"/>
              </a:rPr>
              <a:t>What are the three sins of forgetting?</a:t>
            </a:r>
          </a:p>
          <a:p>
            <a:pPr lvl="0" rtl="0">
              <a:spcBef>
                <a:spcPts val="0"/>
              </a:spcBef>
              <a:buClr>
                <a:schemeClr val="dk1"/>
              </a:buClr>
              <a:buSzPct val="100000"/>
              <a:buFont typeface="Arial"/>
              <a:buNone/>
            </a:pPr>
            <a:r>
              <a:rPr lang="en" sz="1100">
                <a:latin typeface="Arial"/>
                <a:ea typeface="Arial"/>
                <a:cs typeface="Arial"/>
                <a:sym typeface="Arial"/>
              </a:rPr>
              <a:t>A)</a:t>
            </a:r>
            <a:r>
              <a:rPr lang="en" sz="700">
                <a:latin typeface="Arial"/>
                <a:ea typeface="Arial"/>
                <a:cs typeface="Arial"/>
                <a:sym typeface="Arial"/>
              </a:rPr>
              <a:t>     </a:t>
            </a:r>
            <a:r>
              <a:rPr lang="en" sz="1100">
                <a:latin typeface="Arial"/>
                <a:ea typeface="Arial"/>
                <a:cs typeface="Arial"/>
                <a:sym typeface="Arial"/>
              </a:rPr>
              <a:t>Persistence, Misattribution and Bias</a:t>
            </a:r>
          </a:p>
          <a:p>
            <a:pPr lvl="0" rtl="0">
              <a:spcBef>
                <a:spcPts val="0"/>
              </a:spcBef>
              <a:buClr>
                <a:schemeClr val="dk1"/>
              </a:buClr>
              <a:buSzPct val="100000"/>
              <a:buFont typeface="Arial"/>
              <a:buNone/>
            </a:pPr>
            <a:r>
              <a:rPr lang="en" sz="1100">
                <a:latin typeface="Arial"/>
                <a:ea typeface="Arial"/>
                <a:cs typeface="Arial"/>
                <a:sym typeface="Arial"/>
              </a:rPr>
              <a:t>B)</a:t>
            </a:r>
            <a:r>
              <a:rPr lang="en" sz="700">
                <a:latin typeface="Arial"/>
                <a:ea typeface="Arial"/>
                <a:cs typeface="Arial"/>
                <a:sym typeface="Arial"/>
              </a:rPr>
              <a:t>      </a:t>
            </a:r>
            <a:r>
              <a:rPr lang="en" sz="1100">
                <a:latin typeface="Arial"/>
                <a:ea typeface="Arial"/>
                <a:cs typeface="Arial"/>
                <a:sym typeface="Arial"/>
              </a:rPr>
              <a:t>Blocking, Persistence, and Transience</a:t>
            </a:r>
          </a:p>
          <a:p>
            <a:pPr lvl="0" rtl="0">
              <a:spcBef>
                <a:spcPts val="0"/>
              </a:spcBef>
              <a:buClr>
                <a:schemeClr val="dk1"/>
              </a:buClr>
              <a:buSzPct val="100000"/>
              <a:buFont typeface="Arial"/>
              <a:buNone/>
            </a:pPr>
            <a:r>
              <a:rPr lang="en" sz="1100">
                <a:latin typeface="Arial"/>
                <a:ea typeface="Arial"/>
                <a:cs typeface="Arial"/>
                <a:sym typeface="Arial"/>
              </a:rPr>
              <a:t>C)</a:t>
            </a:r>
            <a:r>
              <a:rPr lang="en" sz="700">
                <a:latin typeface="Arial"/>
                <a:ea typeface="Arial"/>
                <a:cs typeface="Arial"/>
                <a:sym typeface="Arial"/>
              </a:rPr>
              <a:t>      </a:t>
            </a:r>
            <a:r>
              <a:rPr lang="en" sz="1100">
                <a:latin typeface="Arial"/>
                <a:ea typeface="Arial"/>
                <a:cs typeface="Arial"/>
                <a:sym typeface="Arial"/>
              </a:rPr>
              <a:t>Absent-Mindedness, Blocking and Transience</a:t>
            </a:r>
          </a:p>
          <a:p>
            <a:pPr lvl="0" rtl="0">
              <a:spcBef>
                <a:spcPts val="0"/>
              </a:spcBef>
              <a:buClr>
                <a:schemeClr val="dk1"/>
              </a:buClr>
              <a:buSzPct val="100000"/>
              <a:buFont typeface="Arial"/>
              <a:buNone/>
            </a:pPr>
            <a:r>
              <a:rPr lang="en" sz="1100">
                <a:latin typeface="Arial"/>
                <a:ea typeface="Arial"/>
                <a:cs typeface="Arial"/>
                <a:sym typeface="Arial"/>
              </a:rPr>
              <a:t>D)</a:t>
            </a:r>
            <a:r>
              <a:rPr lang="en" sz="700">
                <a:latin typeface="Arial"/>
                <a:ea typeface="Arial"/>
                <a:cs typeface="Arial"/>
                <a:sym typeface="Arial"/>
              </a:rPr>
              <a:t>     </a:t>
            </a:r>
            <a:r>
              <a:rPr lang="en" sz="1100">
                <a:latin typeface="Arial"/>
                <a:ea typeface="Arial"/>
                <a:cs typeface="Arial"/>
                <a:sym typeface="Arial"/>
              </a:rPr>
              <a:t>Absent-Mindedness, Misattribution and Suggestibility</a:t>
            </a:r>
          </a:p>
          <a:p>
            <a:pPr lvl="0" rtl="0">
              <a:spcBef>
                <a:spcPts val="0"/>
              </a:spcBef>
              <a:buClr>
                <a:schemeClr val="dk1"/>
              </a:buClr>
              <a:buSzPct val="100000"/>
              <a:buFont typeface="Arial"/>
              <a:buNone/>
            </a:pPr>
            <a:r>
              <a:rPr lang="en" sz="1100">
                <a:latin typeface="Arial"/>
                <a:ea typeface="Arial"/>
                <a:cs typeface="Arial"/>
                <a:sym typeface="Arial"/>
              </a:rPr>
              <a:t> </a:t>
            </a:r>
          </a:p>
          <a:p>
            <a:pPr lvl="0" rtl="0">
              <a:spcBef>
                <a:spcPts val="0"/>
              </a:spcBef>
              <a:buClr>
                <a:schemeClr val="dk1"/>
              </a:buClr>
              <a:buSzPct val="100000"/>
              <a:buFont typeface="Arial"/>
              <a:buNone/>
            </a:pPr>
            <a:r>
              <a:rPr lang="en" sz="1100">
                <a:latin typeface="Arial"/>
                <a:ea typeface="Arial"/>
                <a:cs typeface="Arial"/>
                <a:sym typeface="Arial"/>
              </a:rPr>
              <a:t>3.</a:t>
            </a:r>
            <a:r>
              <a:rPr lang="en" sz="700">
                <a:latin typeface="Arial"/>
                <a:ea typeface="Arial"/>
                <a:cs typeface="Arial"/>
                <a:sym typeface="Arial"/>
              </a:rPr>
              <a:t>       </a:t>
            </a:r>
            <a:r>
              <a:rPr lang="en" sz="1100">
                <a:latin typeface="Arial"/>
                <a:ea typeface="Arial"/>
                <a:cs typeface="Arial"/>
                <a:sym typeface="Arial"/>
              </a:rPr>
              <a:t>True or False</a:t>
            </a:r>
          </a:p>
          <a:p>
            <a:pPr lvl="0" rtl="0">
              <a:spcBef>
                <a:spcPts val="0"/>
              </a:spcBef>
              <a:buClr>
                <a:schemeClr val="dk1"/>
              </a:buClr>
              <a:buSzPct val="100000"/>
              <a:buFont typeface="Arial"/>
              <a:buNone/>
            </a:pPr>
            <a:r>
              <a:rPr lang="en" sz="1100">
                <a:latin typeface="Arial"/>
                <a:ea typeface="Arial"/>
                <a:cs typeface="Arial"/>
                <a:sym typeface="Arial"/>
              </a:rPr>
              <a:t>Transience is unwanted memories.</a:t>
            </a:r>
          </a:p>
          <a:p>
            <a:pPr>
              <a:spcBef>
                <a:spcPts val="0"/>
              </a:spcBef>
              <a:buNone/>
            </a:pPr>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Review Quiz</a:t>
            </a:r>
          </a:p>
        </p:txBody>
      </p:sp>
      <p:sp>
        <p:nvSpPr>
          <p:cNvPr id="126" name="Shape 12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sz="1100">
                <a:latin typeface="Arial"/>
                <a:ea typeface="Arial"/>
                <a:cs typeface="Arial"/>
                <a:sym typeface="Arial"/>
              </a:rPr>
              <a:t>4.</a:t>
            </a:r>
            <a:r>
              <a:rPr lang="en" sz="700">
                <a:latin typeface="Arial"/>
                <a:ea typeface="Arial"/>
                <a:cs typeface="Arial"/>
                <a:sym typeface="Arial"/>
              </a:rPr>
              <a:t>       </a:t>
            </a:r>
            <a:r>
              <a:rPr lang="en" sz="1100">
                <a:latin typeface="Arial"/>
                <a:ea typeface="Arial"/>
                <a:cs typeface="Arial"/>
                <a:sym typeface="Arial"/>
              </a:rPr>
              <a:t>We sometimes fail to ______ information into our memory system.</a:t>
            </a:r>
          </a:p>
          <a:p>
            <a:pPr lvl="0" rtl="0">
              <a:spcBef>
                <a:spcPts val="0"/>
              </a:spcBef>
              <a:buNone/>
            </a:pPr>
            <a:r>
              <a:rPr lang="en" sz="1100">
                <a:latin typeface="Arial"/>
                <a:ea typeface="Arial"/>
                <a:cs typeface="Arial"/>
                <a:sym typeface="Arial"/>
              </a:rPr>
              <a:t>A)</a:t>
            </a:r>
            <a:r>
              <a:rPr lang="en" sz="700">
                <a:latin typeface="Arial"/>
                <a:ea typeface="Arial"/>
                <a:cs typeface="Arial"/>
                <a:sym typeface="Arial"/>
              </a:rPr>
              <a:t>     </a:t>
            </a:r>
            <a:r>
              <a:rPr lang="en" sz="1100">
                <a:latin typeface="Arial"/>
                <a:ea typeface="Arial"/>
                <a:cs typeface="Arial"/>
                <a:sym typeface="Arial"/>
              </a:rPr>
              <a:t>Encode</a:t>
            </a:r>
          </a:p>
          <a:p>
            <a:pPr lvl="0" rtl="0">
              <a:spcBef>
                <a:spcPts val="0"/>
              </a:spcBef>
              <a:buNone/>
            </a:pPr>
            <a:r>
              <a:rPr lang="en" sz="1100">
                <a:latin typeface="Arial"/>
                <a:ea typeface="Arial"/>
                <a:cs typeface="Arial"/>
                <a:sym typeface="Arial"/>
              </a:rPr>
              <a:t>B)</a:t>
            </a:r>
            <a:r>
              <a:rPr lang="en" sz="700">
                <a:latin typeface="Arial"/>
                <a:ea typeface="Arial"/>
                <a:cs typeface="Arial"/>
                <a:sym typeface="Arial"/>
              </a:rPr>
              <a:t>      </a:t>
            </a:r>
            <a:r>
              <a:rPr lang="en" sz="1100">
                <a:latin typeface="Arial"/>
                <a:ea typeface="Arial"/>
                <a:cs typeface="Arial"/>
                <a:sym typeface="Arial"/>
              </a:rPr>
              <a:t>Remember</a:t>
            </a:r>
          </a:p>
          <a:p>
            <a:pPr lvl="0" rtl="0">
              <a:spcBef>
                <a:spcPts val="0"/>
              </a:spcBef>
              <a:buNone/>
            </a:pPr>
            <a:r>
              <a:rPr lang="en" sz="1100">
                <a:latin typeface="Arial"/>
                <a:ea typeface="Arial"/>
                <a:cs typeface="Arial"/>
                <a:sym typeface="Arial"/>
              </a:rPr>
              <a:t>C)</a:t>
            </a:r>
            <a:r>
              <a:rPr lang="en" sz="700">
                <a:latin typeface="Arial"/>
                <a:ea typeface="Arial"/>
                <a:cs typeface="Arial"/>
                <a:sym typeface="Arial"/>
              </a:rPr>
              <a:t>      </a:t>
            </a:r>
            <a:r>
              <a:rPr lang="en" sz="1100">
                <a:latin typeface="Arial"/>
                <a:ea typeface="Arial"/>
                <a:cs typeface="Arial"/>
                <a:sym typeface="Arial"/>
              </a:rPr>
              <a:t>Retrieve</a:t>
            </a:r>
          </a:p>
          <a:p>
            <a:pPr lvl="0" rtl="0">
              <a:spcBef>
                <a:spcPts val="0"/>
              </a:spcBef>
              <a:buNone/>
            </a:pPr>
            <a:r>
              <a:rPr lang="en" sz="1100">
                <a:latin typeface="Arial"/>
                <a:ea typeface="Arial"/>
                <a:cs typeface="Arial"/>
                <a:sym typeface="Arial"/>
              </a:rPr>
              <a:t>D)</a:t>
            </a:r>
            <a:r>
              <a:rPr lang="en" sz="700">
                <a:latin typeface="Arial"/>
                <a:ea typeface="Arial"/>
                <a:cs typeface="Arial"/>
                <a:sym typeface="Arial"/>
              </a:rPr>
              <a:t>     </a:t>
            </a:r>
            <a:r>
              <a:rPr lang="en" sz="1100">
                <a:latin typeface="Arial"/>
                <a:ea typeface="Arial"/>
                <a:cs typeface="Arial"/>
                <a:sym typeface="Arial"/>
              </a:rPr>
              <a:t>None of these</a:t>
            </a:r>
          </a:p>
          <a:p>
            <a:pPr lvl="0" rtl="0">
              <a:spcBef>
                <a:spcPts val="0"/>
              </a:spcBef>
              <a:buNone/>
            </a:pPr>
            <a:r>
              <a:rPr lang="en" sz="1100">
                <a:latin typeface="Arial"/>
                <a:ea typeface="Arial"/>
                <a:cs typeface="Arial"/>
                <a:sym typeface="Arial"/>
              </a:rPr>
              <a:t>                                                	</a:t>
            </a:r>
          </a:p>
          <a:p>
            <a:pPr lvl="0" rtl="0">
              <a:spcBef>
                <a:spcPts val="0"/>
              </a:spcBef>
              <a:buNone/>
            </a:pPr>
            <a:r>
              <a:rPr lang="en" sz="1100">
                <a:latin typeface="Arial"/>
                <a:ea typeface="Arial"/>
                <a:cs typeface="Arial"/>
                <a:sym typeface="Arial"/>
              </a:rPr>
              <a:t>5.</a:t>
            </a:r>
            <a:r>
              <a:rPr lang="en" sz="700">
                <a:latin typeface="Arial"/>
                <a:ea typeface="Arial"/>
                <a:cs typeface="Arial"/>
                <a:sym typeface="Arial"/>
              </a:rPr>
              <a:t>       </a:t>
            </a:r>
            <a:r>
              <a:rPr lang="en" sz="1100">
                <a:latin typeface="Arial"/>
                <a:ea typeface="Arial"/>
                <a:cs typeface="Arial"/>
                <a:sym typeface="Arial"/>
              </a:rPr>
              <a:t>Repression is</a:t>
            </a:r>
          </a:p>
          <a:p>
            <a:pPr lvl="0" rtl="0">
              <a:spcBef>
                <a:spcPts val="0"/>
              </a:spcBef>
              <a:buNone/>
            </a:pPr>
            <a:r>
              <a:rPr lang="en" sz="1100">
                <a:latin typeface="Arial"/>
                <a:ea typeface="Arial"/>
                <a:cs typeface="Arial"/>
                <a:sym typeface="Arial"/>
              </a:rPr>
              <a:t>A)</a:t>
            </a:r>
            <a:r>
              <a:rPr lang="en" sz="700">
                <a:latin typeface="Arial"/>
                <a:ea typeface="Arial"/>
                <a:cs typeface="Arial"/>
                <a:sym typeface="Arial"/>
              </a:rPr>
              <a:t>     </a:t>
            </a:r>
            <a:r>
              <a:rPr lang="en" sz="1100">
                <a:latin typeface="Arial"/>
                <a:ea typeface="Arial"/>
                <a:cs typeface="Arial"/>
                <a:sym typeface="Arial"/>
              </a:rPr>
              <a:t>The disruptive effect of prior learning on the recall of new information</a:t>
            </a:r>
          </a:p>
          <a:p>
            <a:pPr lvl="0" rtl="0">
              <a:spcBef>
                <a:spcPts val="0"/>
              </a:spcBef>
              <a:buNone/>
            </a:pPr>
            <a:r>
              <a:rPr lang="en" sz="1100">
                <a:latin typeface="Arial"/>
                <a:ea typeface="Arial"/>
                <a:cs typeface="Arial"/>
                <a:sym typeface="Arial"/>
              </a:rPr>
              <a:t>B)</a:t>
            </a:r>
            <a:r>
              <a:rPr lang="en" sz="700">
                <a:latin typeface="Arial"/>
                <a:ea typeface="Arial"/>
                <a:cs typeface="Arial"/>
                <a:sym typeface="Arial"/>
              </a:rPr>
              <a:t>      </a:t>
            </a:r>
            <a:r>
              <a:rPr lang="en" sz="1100">
                <a:latin typeface="Arial"/>
                <a:ea typeface="Arial"/>
                <a:cs typeface="Arial"/>
                <a:sym typeface="Arial"/>
              </a:rPr>
              <a:t>The disruptive effect of new learning on the recall of old information</a:t>
            </a:r>
          </a:p>
          <a:p>
            <a:pPr lvl="0" rtl="0">
              <a:spcBef>
                <a:spcPts val="0"/>
              </a:spcBef>
              <a:buNone/>
            </a:pPr>
            <a:r>
              <a:rPr lang="en" sz="1100">
                <a:latin typeface="Arial"/>
                <a:ea typeface="Arial"/>
                <a:cs typeface="Arial"/>
                <a:sym typeface="Arial"/>
              </a:rPr>
              <a:t>C)</a:t>
            </a:r>
            <a:r>
              <a:rPr lang="en" sz="700">
                <a:latin typeface="Arial"/>
                <a:ea typeface="Arial"/>
                <a:cs typeface="Arial"/>
                <a:sym typeface="Arial"/>
              </a:rPr>
              <a:t>      </a:t>
            </a:r>
            <a:r>
              <a:rPr lang="en" sz="1100">
                <a:latin typeface="Arial"/>
                <a:ea typeface="Arial"/>
                <a:cs typeface="Arial"/>
                <a:sym typeface="Arial"/>
              </a:rPr>
              <a:t>The tendency to recall experiences that are consistent with one’s current good or bad mood</a:t>
            </a:r>
          </a:p>
          <a:p>
            <a:pPr lvl="0" rtl="0">
              <a:spcBef>
                <a:spcPts val="0"/>
              </a:spcBef>
              <a:buNone/>
            </a:pPr>
            <a:r>
              <a:rPr lang="en" sz="1100">
                <a:latin typeface="Arial"/>
                <a:ea typeface="Arial"/>
                <a:cs typeface="Arial"/>
                <a:sym typeface="Arial"/>
              </a:rPr>
              <a:t>D)</a:t>
            </a:r>
            <a:r>
              <a:rPr lang="en" sz="700">
                <a:latin typeface="Arial"/>
                <a:ea typeface="Arial"/>
                <a:cs typeface="Arial"/>
                <a:sym typeface="Arial"/>
              </a:rPr>
              <a:t>     </a:t>
            </a:r>
            <a:r>
              <a:rPr lang="en" sz="1100">
                <a:latin typeface="Arial"/>
                <a:ea typeface="Arial"/>
                <a:cs typeface="Arial"/>
                <a:sym typeface="Arial"/>
              </a:rPr>
              <a:t>The basic defense mechanism that banishes from consciousness anxiety-arousing thoughts, feelings and memories</a:t>
            </a:r>
          </a:p>
          <a:p>
            <a:pPr lvl="0" rtl="0">
              <a:spcBef>
                <a:spcPts val="0"/>
              </a:spcBef>
              <a:buNone/>
            </a:pPr>
            <a:r>
              <a:rPr lang="en" sz="1100">
                <a:latin typeface="Arial"/>
                <a:ea typeface="Arial"/>
                <a:cs typeface="Arial"/>
                <a:sym typeface="Arial"/>
              </a:rPr>
              <a:t> </a:t>
            </a:r>
          </a:p>
          <a:p>
            <a:pPr lvl="0" rtl="0">
              <a:spcBef>
                <a:spcPts val="0"/>
              </a:spcBef>
              <a:buNone/>
            </a:pPr>
            <a:r>
              <a:rPr lang="en" sz="1100">
                <a:latin typeface="Arial"/>
                <a:ea typeface="Arial"/>
                <a:cs typeface="Arial"/>
                <a:sym typeface="Arial"/>
              </a:rPr>
              <a:t>6.</a:t>
            </a:r>
            <a:r>
              <a:rPr lang="en" sz="700">
                <a:latin typeface="Arial"/>
                <a:ea typeface="Arial"/>
                <a:cs typeface="Arial"/>
                <a:sym typeface="Arial"/>
              </a:rPr>
              <a:t>       </a:t>
            </a:r>
            <a:r>
              <a:rPr lang="en" sz="1100">
                <a:latin typeface="Arial"/>
                <a:ea typeface="Arial"/>
                <a:cs typeface="Arial"/>
                <a:sym typeface="Arial"/>
              </a:rPr>
              <a:t>True or False</a:t>
            </a:r>
          </a:p>
          <a:p>
            <a:pPr lvl="0" rtl="0">
              <a:spcBef>
                <a:spcPts val="0"/>
              </a:spcBef>
              <a:buNone/>
            </a:pPr>
            <a:r>
              <a:rPr lang="en" sz="1100">
                <a:latin typeface="Arial"/>
                <a:ea typeface="Arial"/>
                <a:cs typeface="Arial"/>
                <a:sym typeface="Arial"/>
              </a:rPr>
              <a:t>People will commonly experience retrieval failure.</a:t>
            </a:r>
          </a:p>
          <a:p>
            <a:pPr lvl="0">
              <a:spcBef>
                <a:spcPts val="0"/>
              </a:spcBef>
              <a:buNone/>
            </a:pPr>
            <a:endParaRPr/>
          </a:p>
        </p:txBody>
      </p:sp>
    </p:spTree>
  </p:cSld>
  <p:clrMapOvr>
    <a:masterClrMapping/>
  </p:clrMapOvr>
  <p:transition spd="slow">
    <p:cut/>
  </p:transition>
</p:sld>
</file>

<file path=ppt/theme/theme1.xml><?xml version="1.0" encoding="utf-8"?>
<a:theme xmlns:a="http://schemas.openxmlformats.org/drawingml/2006/main"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745</Words>
  <Application>Microsoft Office PowerPoint</Application>
  <PresentationFormat>On-screen Show (16:9)</PresentationFormat>
  <Paragraphs>105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spotlight</vt:lpstr>
      <vt:lpstr>Group 9  “Why do we forget?”</vt:lpstr>
      <vt:lpstr>Why do we forget?</vt:lpstr>
      <vt:lpstr>Vocab</vt:lpstr>
      <vt:lpstr>Examples </vt:lpstr>
      <vt:lpstr>Seven Sins of Memory</vt:lpstr>
      <vt:lpstr>Anecdotes</vt:lpstr>
      <vt:lpstr>Anecdote-  The Woman who Can’t Forget</vt:lpstr>
      <vt:lpstr>Review Quiz</vt:lpstr>
      <vt:lpstr>Review Quiz</vt:lpstr>
      <vt:lpstr>Review Quiz</vt:lpstr>
      <vt:lpstr>Review Quiz</vt:lpstr>
      <vt:lpstr>Key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9  “Why do we forget?”</dc:title>
  <dc:creator>Ranweiler, Curtis M BHS</dc:creator>
  <cp:lastModifiedBy>Curtis Ranweiler</cp:lastModifiedBy>
  <cp:revision>1</cp:revision>
  <dcterms:modified xsi:type="dcterms:W3CDTF">2015-02-11T17:08:30Z</dcterms:modified>
</cp:coreProperties>
</file>